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931296"/>
    <a:srgbClr val="314C14"/>
    <a:srgbClr val="E77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jp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3509319" y="2112320"/>
            <a:ext cx="5939481" cy="2138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014369" y="5006436"/>
            <a:ext cx="8144134" cy="1117687"/>
          </a:xfrm>
        </p:spPr>
        <p:txBody>
          <a:bodyPr/>
          <a:lstStyle/>
          <a:p>
            <a:endParaRPr lang="pl-PL" dirty="0">
              <a:solidFill>
                <a:srgbClr val="FFC000"/>
              </a:solidFill>
            </a:endParaRP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706"/>
            <a:ext cx="12191999" cy="7160705"/>
          </a:xfrm>
          <a:prstGeom prst="rect">
            <a:avLst/>
          </a:prstGeom>
        </p:spPr>
      </p:pic>
      <p:sp>
        <p:nvSpPr>
          <p:cNvPr id="11" name="Tytuł 10"/>
          <p:cNvSpPr txBox="1">
            <a:spLocks noGrp="1"/>
          </p:cNvSpPr>
          <p:nvPr>
            <p:ph type="ctrTitle"/>
          </p:nvPr>
        </p:nvSpPr>
        <p:spPr>
          <a:xfrm>
            <a:off x="985838" y="1836577"/>
            <a:ext cx="6502400" cy="2557623"/>
          </a:xfrm>
          <a:prstGeom prst="rect">
            <a:avLst/>
          </a:prstGeom>
          <a:noFill/>
          <a:effectLst>
            <a:outerShdw blurRad="241300" dist="38100" dir="5400000" algn="t" rotWithShape="0">
              <a:prstClr val="black">
                <a:alpha val="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dirty="0">
                <a:solidFill>
                  <a:srgbClr val="FFFF00"/>
                </a:solidFill>
                <a:effectLst>
                  <a:outerShdw dist="50800" dir="21540000" sx="102000" sy="102000" algn="ctr" rotWithShape="0">
                    <a:schemeClr val="bg1"/>
                  </a:outerShdw>
                </a:effectLst>
              </a:rPr>
              <a:t>Afryka, najcieplejszy kontynent </a:t>
            </a:r>
            <a:r>
              <a:rPr lang="pl-PL" dirty="0" smtClean="0">
                <a:solidFill>
                  <a:srgbClr val="FFFF00"/>
                </a:solidFill>
                <a:effectLst>
                  <a:outerShdw dist="50800" dir="21540000" sx="102000" sy="102000" algn="ctr" rotWithShape="0">
                    <a:schemeClr val="bg1"/>
                  </a:outerShdw>
                </a:effectLst>
              </a:rPr>
              <a:t>świata</a:t>
            </a:r>
            <a:r>
              <a:rPr lang="pl-PL" dirty="0" smtClean="0">
                <a:solidFill>
                  <a:srgbClr val="FFFF00"/>
                </a:solidFill>
              </a:rPr>
              <a:t/>
            </a:r>
            <a:br>
              <a:rPr lang="pl-PL" dirty="0" smtClean="0">
                <a:solidFill>
                  <a:srgbClr val="FFFF00"/>
                </a:solidFill>
              </a:rPr>
            </a:br>
            <a:r>
              <a:rPr lang="pl-PL" sz="1600" dirty="0" smtClean="0">
                <a:solidFill>
                  <a:srgbClr val="FFFF00"/>
                </a:solidFill>
              </a:rPr>
              <a:t>Helena Afrykańska klasa 3c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6194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800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18000">
              <a:schemeClr val="bg2">
                <a:shade val="100000"/>
                <a:hueMod val="100000"/>
                <a:satMod val="110000"/>
                <a:lumMod val="130000"/>
              </a:schemeClr>
            </a:gs>
            <a:gs pos="7200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17000">
              <a:srgbClr val="C24513"/>
            </a:gs>
            <a:gs pos="16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FF00"/>
                </a:solidFill>
              </a:rPr>
              <a:t>Temperatura w Afryce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8" name="Symbol zastępczy zawartośc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Który kontynent na </a:t>
            </a:r>
            <a:r>
              <a:rPr lang="pl-PL" dirty="0">
                <a:solidFill>
                  <a:schemeClr val="bg1"/>
                </a:solidFill>
              </a:rPr>
              <a:t>ś</a:t>
            </a:r>
            <a:r>
              <a:rPr lang="pl-PL" dirty="0" smtClean="0">
                <a:solidFill>
                  <a:schemeClr val="bg1"/>
                </a:solidFill>
              </a:rPr>
              <a:t>wiecie jest najcieplejszy?</a:t>
            </a:r>
          </a:p>
          <a:p>
            <a:pPr marL="0" indent="0" algn="ctr">
              <a:buNone/>
            </a:pPr>
            <a:r>
              <a:rPr lang="pl-PL" dirty="0" smtClean="0">
                <a:solidFill>
                  <a:schemeClr val="bg1"/>
                </a:solidFill>
              </a:rPr>
              <a:t>O miano najcieplejszego miejsca na świecie bój toczą Australia i Afryka, czyli bieguny ciepła.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W lipcu najwyższe temperatury notowane są na Saharze. Będzie tam +36°C. A skrajne temperatury najcieplejszego momentu dnia wynoszą nawet do +57°C.</a:t>
            </a:r>
          </a:p>
          <a:p>
            <a:pPr marL="0" indent="0" algn="ctr"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22" y="4989483"/>
            <a:ext cx="3616409" cy="1634933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7422292" y="4553464"/>
            <a:ext cx="3212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rgbClr val="FFC000"/>
                </a:solidFill>
              </a:rPr>
              <a:t>Sahara</a:t>
            </a:r>
            <a:endParaRPr lang="pl-PL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82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276" y="-106697"/>
            <a:ext cx="12842438" cy="7320189"/>
          </a:xfrm>
        </p:spPr>
      </p:pic>
      <p:sp>
        <p:nvSpPr>
          <p:cNvPr id="5" name="pole tekstowe 4"/>
          <p:cNvSpPr txBox="1"/>
          <p:nvPr/>
        </p:nvSpPr>
        <p:spPr>
          <a:xfrm>
            <a:off x="6581681" y="2207740"/>
            <a:ext cx="5939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rgbClr val="FFC000"/>
                </a:solidFill>
              </a:rPr>
              <a:t>Dziękuję za uwagę</a:t>
            </a:r>
            <a:endParaRPr lang="pl-PL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170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6269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28000">
              <a:srgbClr val="908870"/>
            </a:gs>
            <a:gs pos="50000">
              <a:schemeClr val="accent4">
                <a:lumMod val="60000"/>
                <a:lumOff val="40000"/>
              </a:schemeClr>
            </a:gs>
            <a:gs pos="97000">
              <a:srgbClr val="8E332B"/>
            </a:gs>
            <a:gs pos="96000">
              <a:srgbClr val="8F5244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FF0000"/>
                </a:solidFill>
              </a:rPr>
              <a:t>Mapa Afryki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Afryka to drugi pod względem wielkości kontynent na Ziemi, </a:t>
            </a:r>
          </a:p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m</a:t>
            </a:r>
            <a:r>
              <a:rPr lang="pl-PL" dirty="0" smtClean="0">
                <a:solidFill>
                  <a:schemeClr val="bg1"/>
                </a:solidFill>
              </a:rPr>
              <a:t>a 30,316 tysięcznych miliona kilometrów </a:t>
            </a:r>
            <a:r>
              <a:rPr lang="pl-PL" dirty="0" smtClean="0">
                <a:solidFill>
                  <a:schemeClr val="bg1"/>
                </a:solidFill>
              </a:rPr>
              <a:t>kwadratowych powierzchni, czyli 20,3% ogólnej powierzchni </a:t>
            </a:r>
            <a:r>
              <a:rPr lang="pl-PL" dirty="0" smtClean="0">
                <a:solidFill>
                  <a:schemeClr val="bg1"/>
                </a:solidFill>
              </a:rPr>
              <a:t>lądowej 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naszego globu. Zamieszkuje go 1/8 populacji Ziemi, 813 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milionów ludzi.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Mówi się o nim, iż jest oryginalnie </a:t>
            </a:r>
            <a:r>
              <a:rPr lang="pl-PL" dirty="0" smtClean="0">
                <a:solidFill>
                  <a:schemeClr val="bg1"/>
                </a:solidFill>
              </a:rPr>
              <a:t>położony </a:t>
            </a:r>
            <a:r>
              <a:rPr lang="pl-PL" dirty="0" smtClean="0">
                <a:solidFill>
                  <a:schemeClr val="bg1"/>
                </a:solidFill>
              </a:rPr>
              <a:t>– przechodzi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przez niego południk 0</a:t>
            </a:r>
            <a:r>
              <a:rPr lang="pl-PL" dirty="0" smtClean="0">
                <a:solidFill>
                  <a:schemeClr val="bg1"/>
                </a:solidFill>
                <a:sym typeface="Symbol" panose="05050102010706020507" pitchFamily="18" charset="2"/>
              </a:rPr>
              <a:t>, obydwa zwrotniki, a także równik.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987" y="2708550"/>
            <a:ext cx="2934595" cy="322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1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92D050"/>
                </a:solidFill>
              </a:rPr>
              <a:t>Zwierzęta Afryki</a:t>
            </a:r>
            <a:br>
              <a:rPr lang="pl-PL" dirty="0" smtClean="0">
                <a:solidFill>
                  <a:srgbClr val="92D050"/>
                </a:solidFill>
              </a:rPr>
            </a:br>
            <a:r>
              <a:rPr lang="pl-PL" dirty="0" smtClean="0">
                <a:solidFill>
                  <a:srgbClr val="FFFF00"/>
                </a:solidFill>
              </a:rPr>
              <a:t>Pustynia</a:t>
            </a:r>
            <a:endParaRPr lang="pl-PL" dirty="0">
              <a:solidFill>
                <a:srgbClr val="92D05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0321" y="2115724"/>
            <a:ext cx="9613861" cy="44629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Na pustyni żyje bardzo dużo gatunków zwierząt.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Zaliczamy do nich m.in. :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Fenki, które pozbywają się nadmiaru ciepła przez ogromne uszy.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Skorpiony jadowite, które mogą być bardzo groźne dla człowieka.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Dromadery, czyli wielbłądy jednogarbne, są doskonale </a:t>
            </a:r>
          </a:p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p</a:t>
            </a:r>
            <a:r>
              <a:rPr lang="pl-PL" dirty="0" smtClean="0">
                <a:solidFill>
                  <a:schemeClr val="bg1"/>
                </a:solidFill>
              </a:rPr>
              <a:t>rzystosowane do życia na pustyni.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Żmije rogate to bardzo jadowite węże. Poruszają się </a:t>
            </a:r>
          </a:p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p</a:t>
            </a:r>
            <a:r>
              <a:rPr lang="pl-PL" dirty="0" smtClean="0">
                <a:solidFill>
                  <a:schemeClr val="bg1"/>
                </a:solidFill>
              </a:rPr>
              <a:t>o gorącym piasku bokiem.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Antylopy oryks zamieszkujące Saharę mogą obyć się </a:t>
            </a:r>
          </a:p>
          <a:p>
            <a:pPr marL="0" indent="0">
              <a:buNone/>
            </a:pPr>
            <a:r>
              <a:rPr lang="pl-PL" dirty="0">
                <a:solidFill>
                  <a:schemeClr val="bg1"/>
                </a:solidFill>
              </a:rPr>
              <a:t>b</a:t>
            </a:r>
            <a:r>
              <a:rPr lang="pl-PL" dirty="0" smtClean="0">
                <a:solidFill>
                  <a:schemeClr val="bg1"/>
                </a:solidFill>
              </a:rPr>
              <a:t>ez wody przez wiele dni.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05" y="4251552"/>
            <a:ext cx="3487948" cy="2327115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8814487" y="3882220"/>
            <a:ext cx="2702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rgbClr val="FFC000"/>
                </a:solidFill>
              </a:rPr>
              <a:t>Fenek</a:t>
            </a:r>
            <a:endParaRPr lang="pl-PL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4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92D050"/>
                </a:solidFill>
              </a:rPr>
              <a:t>Zwierzęta Afryki</a:t>
            </a:r>
            <a:br>
              <a:rPr lang="pl-PL" dirty="0" smtClean="0">
                <a:solidFill>
                  <a:srgbClr val="92D050"/>
                </a:solidFill>
              </a:rPr>
            </a:br>
            <a:r>
              <a:rPr lang="pl-PL" dirty="0" smtClean="0">
                <a:solidFill>
                  <a:srgbClr val="00B050"/>
                </a:solidFill>
              </a:rPr>
              <a:t>Sawanna </a:t>
            </a:r>
            <a:endParaRPr lang="pl-PL" dirty="0">
              <a:solidFill>
                <a:srgbClr val="92D05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0321" y="1968843"/>
            <a:ext cx="9613861" cy="4889157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Samce lwów łatwo rozpoznać po grzywie. Samice jej nie mają.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Zebry należą do tej samej rodziny co konie. Ich sierść jest czarna w białe paski.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Słonie afrykańskie to największe ssaki lądowe żyjące dziś na świecie.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Nosorożce mogą ważyć nawet 1500 kg, a długość rogu przedniego samców i samic nosorożca wynosi do 55 cm.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Strusie afrykańskie nie fruwają, ale w biegu wśród ptaków są rekordzistami.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Żyrafy żywią się liśćmi drzew rosnącymi nawet na wysokości 6 m.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Antylopy gnu w poszukiwaniu pokarmu przebywają setki kilometrów.</a:t>
            </a:r>
          </a:p>
          <a:p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939" y="3947616"/>
            <a:ext cx="1359888" cy="1990382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0458939" y="3578284"/>
            <a:ext cx="1359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rgbClr val="FFC000"/>
                </a:solidFill>
              </a:rPr>
              <a:t>żyrafa</a:t>
            </a:r>
            <a:endParaRPr lang="pl-PL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87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92D050"/>
                </a:solidFill>
              </a:rPr>
              <a:t>Zwierzęta Afryki</a:t>
            </a:r>
            <a:br>
              <a:rPr lang="pl-PL" dirty="0" smtClean="0">
                <a:solidFill>
                  <a:srgbClr val="92D050"/>
                </a:solidFill>
              </a:rPr>
            </a:br>
            <a:r>
              <a:rPr lang="pl-PL" dirty="0" smtClean="0">
                <a:solidFill>
                  <a:srgbClr val="314C14"/>
                </a:solidFill>
              </a:rPr>
              <a:t>Wilgotny las równikowy</a:t>
            </a:r>
            <a:endParaRPr lang="pl-PL" dirty="0">
              <a:solidFill>
                <a:srgbClr val="92D05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0321" y="2034746"/>
            <a:ext cx="9613861" cy="4580238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Goryle to największe małpy człekokształtne żyjące obecnie na świecie.</a:t>
            </a:r>
          </a:p>
          <a:p>
            <a:r>
              <a:rPr lang="pl-PL" dirty="0" err="1" smtClean="0">
                <a:solidFill>
                  <a:schemeClr val="bg1"/>
                </a:solidFill>
              </a:rPr>
              <a:t>Wojowniki</a:t>
            </a:r>
            <a:r>
              <a:rPr lang="pl-PL" dirty="0" smtClean="0">
                <a:solidFill>
                  <a:schemeClr val="bg1"/>
                </a:solidFill>
              </a:rPr>
              <a:t> wspaniałe to drapieżne ptaki, które polują m.in. na małpy, czasem dużo większe od nich.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Okapi - choć mają paski jak zebry - są spokrewnione z żyrafami. Należą do gatunków chronionych.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Szympansy to małpy najbliżej spokrewnione z człowiekiem.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Samce mandryli mają charakterystyczne jaskrawe ubarwienie pyska. Mandryle są gatunkiem zagrożonym.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388" y="4944213"/>
            <a:ext cx="2387666" cy="158583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9811265" y="4474591"/>
            <a:ext cx="1787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rgbClr val="FFC000"/>
                </a:solidFill>
              </a:rPr>
              <a:t>okapi</a:t>
            </a:r>
            <a:endParaRPr lang="pl-PL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3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accent2">
                <a:lumMod val="75000"/>
              </a:schemeClr>
            </a:gs>
            <a:gs pos="100000">
              <a:srgbClr val="92D050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931296"/>
                </a:solidFill>
              </a:rPr>
              <a:t>Roślinność Afryki</a:t>
            </a:r>
            <a:endParaRPr lang="pl-PL" dirty="0">
              <a:solidFill>
                <a:srgbClr val="931296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37986" y="1908504"/>
            <a:ext cx="9613861" cy="4949495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Akacja - może mierzyć od 5 do 45 metrów i równie dobrze może mieć postać krzewu.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Baobab – ma duże kwiaty, które otwierają się w nocy. Jego owoc mogący mieć długość nawet 25 cm, zawiera kwas winowy i witaminę C.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Pelargonia afrykańska to roślina, która ma właściwości 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lecznicze. Znalazła zastosowanie jako środek na choroby </a:t>
            </a:r>
          </a:p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układu oddechowego, także u małych dzieci.</a:t>
            </a:r>
          </a:p>
          <a:p>
            <a:r>
              <a:rPr lang="pl-PL" dirty="0" smtClean="0">
                <a:solidFill>
                  <a:schemeClr val="bg1"/>
                </a:solidFill>
              </a:rPr>
              <a:t>Aloes to roślina szczególnie popularna w tradycyjnej chińskiej i arabskiej medycynie. Aloes znalazł tam zastosowanie jako środek przeczyszczający w leczeniu zaparć, na ból głowy lub na choroby skóry.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592" y="3616411"/>
            <a:ext cx="2553576" cy="1368717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9705244" y="3172741"/>
            <a:ext cx="201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rgbClr val="FFC000"/>
                </a:solidFill>
              </a:rPr>
              <a:t>Akacja</a:t>
            </a:r>
            <a:endParaRPr lang="pl-PL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3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accent5">
                <a:lumMod val="60000"/>
                <a:lumOff val="4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B0F0"/>
                </a:solidFill>
              </a:rPr>
              <a:t>Największe miasta Afryki</a:t>
            </a:r>
            <a:endParaRPr lang="pl-PL" dirty="0">
              <a:solidFill>
                <a:srgbClr val="00B0F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pl-PL" dirty="0" smtClean="0">
                <a:solidFill>
                  <a:schemeClr val="bg1"/>
                </a:solidFill>
              </a:rPr>
              <a:t>Kair, Egipt. Mieści ponad 14 milionów i 800 tysięcy mieszkańców.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 smtClean="0">
                <a:solidFill>
                  <a:schemeClr val="bg1"/>
                </a:solidFill>
              </a:rPr>
              <a:t>Lagos, Nigeria. Ma aż 11 milionów i 400 tysięcy mieszkańców.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 smtClean="0">
                <a:solidFill>
                  <a:schemeClr val="bg1"/>
                </a:solidFill>
              </a:rPr>
              <a:t>Kinszasa, Kongo. Mieszka tam 8 milionów i 600 tysięcy osób.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 smtClean="0">
                <a:solidFill>
                  <a:schemeClr val="bg1"/>
                </a:solidFill>
              </a:rPr>
              <a:t>Algier, Algieria. Jest tam 4 miliony i 400 tysięcy mieszkańców.</a:t>
            </a:r>
          </a:p>
          <a:p>
            <a:pPr marL="457200" indent="-457200">
              <a:buFont typeface="+mj-lt"/>
              <a:buAutoNum type="arabicPeriod"/>
            </a:pPr>
            <a:r>
              <a:rPr lang="pl-PL" dirty="0" smtClean="0">
                <a:solidFill>
                  <a:schemeClr val="bg1"/>
                </a:solidFill>
              </a:rPr>
              <a:t>Kapsztad, RPA (Republika Południowej Afryki). Ma ponad 3 miliony i 700 tysięcy mieszkańców.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523" y="4855321"/>
            <a:ext cx="2672478" cy="178165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9514702" y="4546889"/>
            <a:ext cx="229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rgbClr val="FFC000"/>
                </a:solidFill>
              </a:rPr>
              <a:t>Kair, Egipt</a:t>
            </a:r>
            <a:endParaRPr lang="pl-PL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86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99"/>
            </a:gs>
            <a:gs pos="50000">
              <a:schemeClr val="accent4">
                <a:lumMod val="60000"/>
                <a:lumOff val="40000"/>
              </a:schemeClr>
            </a:gs>
            <a:gs pos="100000">
              <a:srgbClr val="FFFF00"/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solidFill>
                  <a:srgbClr val="0070C0"/>
                </a:solidFill>
              </a:rPr>
              <a:t>Wybrane państwa Afryki i ich flagi</a:t>
            </a:r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0321" y="1990884"/>
            <a:ext cx="9613861" cy="4797094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Największym państwem Afryki jest Algieria, a najmniejszym – Seszele. Najludniejszym państwem Afryki jest Nigeria, a najmniejszą populację mają Seszele.</a:t>
            </a:r>
          </a:p>
          <a:p>
            <a:pPr>
              <a:buBlip>
                <a:blip r:embed="rId2"/>
              </a:buBlip>
            </a:pP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Algieria</a:t>
            </a:r>
          </a:p>
          <a:p>
            <a:pPr>
              <a:buBlip>
                <a:blip r:embed="rId3"/>
              </a:buBlip>
            </a:pP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Angola</a:t>
            </a:r>
          </a:p>
          <a:p>
            <a:pPr>
              <a:buBlip>
                <a:blip r:embed="rId4"/>
              </a:buBlip>
            </a:pP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Benin</a:t>
            </a:r>
          </a:p>
          <a:p>
            <a:pPr>
              <a:buBlip>
                <a:blip r:embed="rId5"/>
              </a:buBlip>
            </a:pP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Botswana</a:t>
            </a:r>
          </a:p>
          <a:p>
            <a:pPr>
              <a:buBlip>
                <a:blip r:embed="rId6"/>
              </a:buBlip>
            </a:pP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Czad</a:t>
            </a:r>
          </a:p>
          <a:p>
            <a:pPr>
              <a:buBlip>
                <a:blip r:embed="rId7"/>
              </a:buBlip>
            </a:pP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Demokratyczna Republika Kongo</a:t>
            </a:r>
          </a:p>
          <a:p>
            <a:pPr>
              <a:buBlip>
                <a:blip r:embed="rId8"/>
              </a:buBlip>
            </a:pP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Egipt</a:t>
            </a:r>
          </a:p>
          <a:p>
            <a:pPr>
              <a:buBlip>
                <a:blip r:embed="rId9"/>
              </a:buBlip>
            </a:pP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Etiopia</a:t>
            </a:r>
          </a:p>
          <a:p>
            <a:pPr marL="0" indent="0">
              <a:buNone/>
            </a:pP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467" y="3542271"/>
            <a:ext cx="4594709" cy="3063139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6903308" y="3094580"/>
            <a:ext cx="3583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rgbClr val="FFC000"/>
                </a:solidFill>
              </a:rPr>
              <a:t>Seszele</a:t>
            </a:r>
            <a:endParaRPr lang="pl-PL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9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50000">
              <a:schemeClr val="accent1">
                <a:lumMod val="60000"/>
                <a:lumOff val="4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Plemiona afrykańskie</a:t>
            </a:r>
            <a:endParaRPr lang="pl-PL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8" y="3031525"/>
            <a:ext cx="2993755" cy="199583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49" y="2846859"/>
            <a:ext cx="3071570" cy="204931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148" y="2786093"/>
            <a:ext cx="1933004" cy="265700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178" y="3368687"/>
            <a:ext cx="2784814" cy="1854101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832022" y="2662193"/>
            <a:ext cx="1944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Masajowie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4077729" y="2416761"/>
            <a:ext cx="2207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>
                <a:solidFill>
                  <a:schemeClr val="bg1"/>
                </a:solidFill>
              </a:rPr>
              <a:t>Himba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7244148" y="2416761"/>
            <a:ext cx="1652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>
                <a:solidFill>
                  <a:schemeClr val="bg1"/>
                </a:solidFill>
              </a:rPr>
              <a:t>Karenowie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9539006" y="2940908"/>
            <a:ext cx="2223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chemeClr val="bg1"/>
                </a:solidFill>
              </a:rPr>
              <a:t>Dogonowie</a:t>
            </a:r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2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314</TotalTime>
  <Words>604</Words>
  <Application>Microsoft Office PowerPoint</Application>
  <PresentationFormat>Panoramiczny</PresentationFormat>
  <Paragraphs>73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Arial</vt:lpstr>
      <vt:lpstr>Symbol</vt:lpstr>
      <vt:lpstr>Trebuchet MS</vt:lpstr>
      <vt:lpstr>Berlin</vt:lpstr>
      <vt:lpstr>Afryka, najcieplejszy kontynent świata Helena Afrykańska klasa 3c</vt:lpstr>
      <vt:lpstr>Mapa Afryki</vt:lpstr>
      <vt:lpstr>Zwierzęta Afryki Pustynia</vt:lpstr>
      <vt:lpstr>Zwierzęta Afryki Sawanna </vt:lpstr>
      <vt:lpstr>Zwierzęta Afryki Wilgotny las równikowy</vt:lpstr>
      <vt:lpstr>Roślinność Afryki</vt:lpstr>
      <vt:lpstr>Największe miasta Afryki</vt:lpstr>
      <vt:lpstr>Wybrane państwa Afryki i ich flagi</vt:lpstr>
      <vt:lpstr>Plemiona afrykańskie</vt:lpstr>
      <vt:lpstr>Temperatura w Afryce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Afryka, najcieplejszy kontynent świata Helena Afrykańska klasa 3c</dc:title>
  <dc:creator>Iwona</dc:creator>
  <cp:lastModifiedBy>Iwona</cp:lastModifiedBy>
  <cp:revision>37</cp:revision>
  <dcterms:created xsi:type="dcterms:W3CDTF">2020-04-21T19:39:01Z</dcterms:created>
  <dcterms:modified xsi:type="dcterms:W3CDTF">2020-04-22T18:34:37Z</dcterms:modified>
</cp:coreProperties>
</file>