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87" r:id="rId2"/>
  </p:sldMasterIdLst>
  <p:notesMasterIdLst>
    <p:notesMasterId r:id="rId73"/>
  </p:notesMasterIdLst>
  <p:sldIdLst>
    <p:sldId id="256" r:id="rId3"/>
    <p:sldId id="257" r:id="rId4"/>
    <p:sldId id="258" r:id="rId5"/>
    <p:sldId id="322" r:id="rId6"/>
    <p:sldId id="259" r:id="rId7"/>
    <p:sldId id="323" r:id="rId8"/>
    <p:sldId id="341" r:id="rId9"/>
    <p:sldId id="260" r:id="rId10"/>
    <p:sldId id="324" r:id="rId11"/>
    <p:sldId id="325" r:id="rId12"/>
    <p:sldId id="264" r:id="rId13"/>
    <p:sldId id="285" r:id="rId14"/>
    <p:sldId id="317" r:id="rId15"/>
    <p:sldId id="261" r:id="rId16"/>
    <p:sldId id="300" r:id="rId17"/>
    <p:sldId id="326" r:id="rId18"/>
    <p:sldId id="280" r:id="rId19"/>
    <p:sldId id="330" r:id="rId20"/>
    <p:sldId id="276" r:id="rId21"/>
    <p:sldId id="320" r:id="rId22"/>
    <p:sldId id="291" r:id="rId23"/>
    <p:sldId id="331" r:id="rId24"/>
    <p:sldId id="266" r:id="rId25"/>
    <p:sldId id="327" r:id="rId26"/>
    <p:sldId id="305" r:id="rId27"/>
    <p:sldId id="332" r:id="rId28"/>
    <p:sldId id="290" r:id="rId29"/>
    <p:sldId id="312" r:id="rId30"/>
    <p:sldId id="271" r:id="rId31"/>
    <p:sldId id="297" r:id="rId32"/>
    <p:sldId id="310" r:id="rId33"/>
    <p:sldId id="329" r:id="rId34"/>
    <p:sldId id="286" r:id="rId35"/>
    <p:sldId id="265" r:id="rId36"/>
    <p:sldId id="267" r:id="rId37"/>
    <p:sldId id="275" r:id="rId38"/>
    <p:sldId id="273" r:id="rId39"/>
    <p:sldId id="277" r:id="rId40"/>
    <p:sldId id="292" r:id="rId41"/>
    <p:sldId id="333" r:id="rId42"/>
    <p:sldId id="281" r:id="rId43"/>
    <p:sldId id="299" r:id="rId44"/>
    <p:sldId id="319" r:id="rId45"/>
    <p:sldId id="334" r:id="rId46"/>
    <p:sldId id="301" r:id="rId47"/>
    <p:sldId id="309" r:id="rId48"/>
    <p:sldId id="335" r:id="rId49"/>
    <p:sldId id="263" r:id="rId50"/>
    <p:sldId id="307" r:id="rId51"/>
    <p:sldId id="287" r:id="rId52"/>
    <p:sldId id="298" r:id="rId53"/>
    <p:sldId id="289" r:id="rId54"/>
    <p:sldId id="308" r:id="rId55"/>
    <p:sldId id="262" r:id="rId56"/>
    <p:sldId id="306" r:id="rId57"/>
    <p:sldId id="283" r:id="rId58"/>
    <p:sldId id="293" r:id="rId59"/>
    <p:sldId id="304" r:id="rId60"/>
    <p:sldId id="294" r:id="rId61"/>
    <p:sldId id="284" r:id="rId62"/>
    <p:sldId id="314" r:id="rId63"/>
    <p:sldId id="318" r:id="rId64"/>
    <p:sldId id="313" r:id="rId65"/>
    <p:sldId id="337" r:id="rId66"/>
    <p:sldId id="338" r:id="rId67"/>
    <p:sldId id="336" r:id="rId68"/>
    <p:sldId id="340" r:id="rId69"/>
    <p:sldId id="321" r:id="rId70"/>
    <p:sldId id="274" r:id="rId71"/>
    <p:sldId id="339" r:id="rId72"/>
  </p:sldIdLst>
  <p:sldSz cx="12192000" cy="6858000"/>
  <p:notesSz cx="7559675" cy="10691813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85507" autoAdjust="0"/>
  </p:normalViewPr>
  <p:slideViewPr>
    <p:cSldViewPr snapToGrid="0">
      <p:cViewPr varScale="1">
        <p:scale>
          <a:sx n="76" d="100"/>
          <a:sy n="76" d="100"/>
        </p:scale>
        <p:origin x="80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2F8C61-1150-4EFB-B253-482308E29DB3}" type="datetimeFigureOut">
              <a:rPr lang="pl-PL" smtClean="0"/>
              <a:t>2020-04-17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777627-8F0C-4C6D-87FB-E88A872A25D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874089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777627-8F0C-4C6D-87FB-E88A872A25D5}" type="slidenum">
              <a:rPr lang="pl-PL" smtClean="0"/>
              <a:t>27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21441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AE4E309C-4A26-4441-A50D-CFA0FEAA8FB4}" type="datetime">
              <a:rPr lang="pl-PL" sz="1200" b="0" strike="noStrike" spc="-1" smtClean="0">
                <a:solidFill>
                  <a:srgbClr val="8B8B8B"/>
                </a:solidFill>
                <a:latin typeface="Calibri"/>
              </a:rPr>
              <a:t>2020-04-17</a:t>
            </a:fld>
            <a:endParaRPr lang="pl-PL" sz="1200" b="0" strike="noStrike" spc="-1"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sz="2400" b="0" strike="noStrike" spc="-1"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D5EC0B2E-EBA7-4AFC-ADAC-F023EBAF9FA9}" type="slidenum">
              <a:rPr lang="pl-PL" sz="12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pl-PL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45176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AE4E309C-4A26-4441-A50D-CFA0FEAA8FB4}" type="datetime">
              <a:rPr lang="pl-PL" sz="1200" b="0" strike="noStrike" spc="-1" smtClean="0">
                <a:solidFill>
                  <a:srgbClr val="8B8B8B"/>
                </a:solidFill>
                <a:latin typeface="Calibri"/>
              </a:rPr>
              <a:t>2020-04-17</a:t>
            </a:fld>
            <a:endParaRPr lang="pl-PL" sz="1200" b="0" strike="noStrike" spc="-1"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sz="2400" b="0" strike="noStrike" spc="-1"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D5EC0B2E-EBA7-4AFC-ADAC-F023EBAF9FA9}" type="slidenum">
              <a:rPr lang="pl-PL" sz="12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pl-PL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241215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AE4E309C-4A26-4441-A50D-CFA0FEAA8FB4}" type="datetime">
              <a:rPr lang="pl-PL" sz="1200" b="0" strike="noStrike" spc="-1" smtClean="0">
                <a:solidFill>
                  <a:srgbClr val="8B8B8B"/>
                </a:solidFill>
                <a:latin typeface="Calibri"/>
              </a:rPr>
              <a:t>2020-04-17</a:t>
            </a:fld>
            <a:endParaRPr lang="pl-PL" sz="1200" b="0" strike="noStrike" spc="-1"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sz="2400" b="0" strike="noStrike" spc="-1"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D5EC0B2E-EBA7-4AFC-ADAC-F023EBAF9FA9}" type="slidenum">
              <a:rPr lang="pl-PL" sz="12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pl-PL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859211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AE4E309C-4A26-4441-A50D-CFA0FEAA8FB4}" type="datetime">
              <a:rPr lang="pl-PL" sz="1200" b="0" strike="noStrike" spc="-1" smtClean="0">
                <a:solidFill>
                  <a:srgbClr val="8B8B8B"/>
                </a:solidFill>
                <a:latin typeface="Calibri"/>
              </a:rPr>
              <a:t>2020-04-17</a:t>
            </a:fld>
            <a:endParaRPr lang="pl-PL" sz="1200" b="0" strike="noStrike" spc="-1"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sz="2400" b="0" strike="noStrike" spc="-1"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D5EC0B2E-EBA7-4AFC-ADAC-F023EBAF9FA9}" type="slidenum">
              <a:rPr lang="pl-PL" sz="12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pl-PL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937157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AE4E309C-4A26-4441-A50D-CFA0FEAA8FB4}" type="datetime">
              <a:rPr lang="pl-PL" sz="1200" b="0" strike="noStrike" spc="-1" smtClean="0">
                <a:solidFill>
                  <a:srgbClr val="8B8B8B"/>
                </a:solidFill>
                <a:latin typeface="Calibri"/>
              </a:rPr>
              <a:t>2020-04-17</a:t>
            </a:fld>
            <a:endParaRPr lang="pl-PL" sz="1200" b="0" strike="noStrike" spc="-1">
              <a:latin typeface="Times New Roman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sz="2400" b="0" strike="noStrike" spc="-1">
              <a:latin typeface="Times New Roman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D5EC0B2E-EBA7-4AFC-ADAC-F023EBAF9FA9}" type="slidenum">
              <a:rPr lang="pl-PL" sz="12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pl-PL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755331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AE4E309C-4A26-4441-A50D-CFA0FEAA8FB4}" type="datetime">
              <a:rPr lang="pl-PL" sz="1200" b="0" strike="noStrike" spc="-1" smtClean="0">
                <a:solidFill>
                  <a:srgbClr val="8B8B8B"/>
                </a:solidFill>
                <a:latin typeface="Calibri"/>
              </a:rPr>
              <a:t>2020-04-17</a:t>
            </a:fld>
            <a:endParaRPr lang="pl-PL" sz="1200" b="0" strike="noStrike" spc="-1">
              <a:latin typeface="Times New Roman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sz="2400" b="0" strike="noStrike" spc="-1">
              <a:latin typeface="Times New Roman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D5EC0B2E-EBA7-4AFC-ADAC-F023EBAF9FA9}" type="slidenum">
              <a:rPr lang="pl-PL" sz="12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pl-PL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247300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AE4E309C-4A26-4441-A50D-CFA0FEAA8FB4}" type="datetime">
              <a:rPr lang="pl-PL" sz="1200" b="0" strike="noStrike" spc="-1" smtClean="0">
                <a:solidFill>
                  <a:srgbClr val="8B8B8B"/>
                </a:solidFill>
                <a:latin typeface="Calibri"/>
              </a:rPr>
              <a:t>2020-04-17</a:t>
            </a:fld>
            <a:endParaRPr lang="pl-PL" sz="1200" b="0" strike="noStrike" spc="-1">
              <a:latin typeface="Times New Roman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sz="2400" b="0" strike="noStrike" spc="-1">
              <a:latin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D5EC0B2E-EBA7-4AFC-ADAC-F023EBAF9FA9}" type="slidenum">
              <a:rPr lang="pl-PL" sz="12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pl-PL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83912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AE4E309C-4A26-4441-A50D-CFA0FEAA8FB4}" type="datetime">
              <a:rPr lang="pl-PL" sz="1200" b="0" strike="noStrike" spc="-1" smtClean="0">
                <a:solidFill>
                  <a:srgbClr val="8B8B8B"/>
                </a:solidFill>
                <a:latin typeface="Calibri"/>
              </a:rPr>
              <a:t>2020-04-17</a:t>
            </a:fld>
            <a:endParaRPr lang="pl-PL" sz="1200" b="0" strike="noStrike" spc="-1"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sz="2400" b="0" strike="noStrike" spc="-1"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D5EC0B2E-EBA7-4AFC-ADAC-F023EBAF9FA9}" type="slidenum">
              <a:rPr lang="pl-PL" sz="12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pl-PL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5510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AE4E309C-4A26-4441-A50D-CFA0FEAA8FB4}" type="datetime">
              <a:rPr lang="pl-PL" sz="1200" b="0" strike="noStrike" spc="-1" smtClean="0">
                <a:solidFill>
                  <a:srgbClr val="8B8B8B"/>
                </a:solidFill>
                <a:latin typeface="Calibri"/>
              </a:rPr>
              <a:t>2020-04-17</a:t>
            </a:fld>
            <a:endParaRPr lang="pl-PL" sz="1200" b="0" strike="noStrike" spc="-1"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sz="2400" b="0" strike="noStrike" spc="-1"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D5EC0B2E-EBA7-4AFC-ADAC-F023EBAF9FA9}" type="slidenum">
              <a:rPr lang="pl-PL" sz="12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pl-PL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176149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7142FF97-B53B-42A0-8DF3-5CAC27DC3062}" type="datetime">
              <a:rPr lang="pl-PL" sz="1200" b="0" strike="noStrike" spc="-1" smtClean="0">
                <a:solidFill>
                  <a:srgbClr val="8B8B8B"/>
                </a:solidFill>
                <a:latin typeface="Calibri"/>
              </a:rPr>
              <a:t>2020-04-17</a:t>
            </a:fld>
            <a:endParaRPr lang="pl-PL" sz="1200" b="0" strike="noStrike" spc="-1"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sz="2400" b="0" strike="noStrike" spc="-1"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288D20A-3174-4E6C-89D0-C748B7402D5B}" type="slidenum">
              <a:rPr lang="pl-PL" sz="12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pl-PL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257845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7142FF97-B53B-42A0-8DF3-5CAC27DC3062}" type="datetime">
              <a:rPr lang="pl-PL" sz="1200" b="0" strike="noStrike" spc="-1" smtClean="0">
                <a:solidFill>
                  <a:srgbClr val="8B8B8B"/>
                </a:solidFill>
                <a:latin typeface="Calibri"/>
              </a:rPr>
              <a:t>2020-04-17</a:t>
            </a:fld>
            <a:endParaRPr lang="pl-PL" sz="1200" b="0" strike="noStrike" spc="-1"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sz="2400" b="0" strike="noStrike" spc="-1"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288D20A-3174-4E6C-89D0-C748B7402D5B}" type="slidenum">
              <a:rPr lang="pl-PL" sz="12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pl-PL" sz="1200" b="0" strike="noStrike" spc="-1">
              <a:latin typeface="Times New Roman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86161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7142FF97-B53B-42A0-8DF3-5CAC27DC3062}" type="datetime">
              <a:rPr lang="pl-PL" sz="1200" b="0" strike="noStrike" spc="-1" smtClean="0">
                <a:solidFill>
                  <a:srgbClr val="8B8B8B"/>
                </a:solidFill>
                <a:latin typeface="Calibri"/>
              </a:rPr>
              <a:t>2020-04-17</a:t>
            </a:fld>
            <a:endParaRPr lang="pl-PL" sz="1200" b="0" strike="noStrike" spc="-1"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sz="2400" b="0" strike="noStrike" spc="-1"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288D20A-3174-4E6C-89D0-C748B7402D5B}" type="slidenum">
              <a:rPr lang="pl-PL" sz="12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pl-PL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205310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7142FF97-B53B-42A0-8DF3-5CAC27DC3062}" type="datetime">
              <a:rPr lang="pl-PL" sz="1200" b="0" strike="noStrike" spc="-1" smtClean="0">
                <a:solidFill>
                  <a:srgbClr val="8B8B8B"/>
                </a:solidFill>
                <a:latin typeface="Calibri"/>
              </a:rPr>
              <a:t>2020-04-17</a:t>
            </a:fld>
            <a:endParaRPr lang="pl-PL" sz="1200" b="0" strike="noStrike" spc="-1"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sz="2400" b="0" strike="noStrike" spc="-1"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288D20A-3174-4E6C-89D0-C748B7402D5B}" type="slidenum">
              <a:rPr lang="pl-PL" sz="12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pl-PL" sz="1200" b="0" strike="noStrike" spc="-1">
              <a:latin typeface="Times New Roman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614815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7142FF97-B53B-42A0-8DF3-5CAC27DC3062}" type="datetime">
              <a:rPr lang="pl-PL" sz="1200" b="0" strike="noStrike" spc="-1" smtClean="0">
                <a:solidFill>
                  <a:srgbClr val="8B8B8B"/>
                </a:solidFill>
                <a:latin typeface="Calibri"/>
              </a:rPr>
              <a:t>2020-04-17</a:t>
            </a:fld>
            <a:endParaRPr lang="pl-PL" sz="1200" b="0" strike="noStrike" spc="-1"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sz="2400" b="0" strike="noStrike" spc="-1"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288D20A-3174-4E6C-89D0-C748B7402D5B}" type="slidenum">
              <a:rPr lang="pl-PL" sz="12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pl-PL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245115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AE4E309C-4A26-4441-A50D-CFA0FEAA8FB4}" type="datetime">
              <a:rPr lang="pl-PL" sz="1200" b="0" strike="noStrike" spc="-1" smtClean="0">
                <a:solidFill>
                  <a:srgbClr val="8B8B8B"/>
                </a:solidFill>
                <a:latin typeface="Calibri"/>
              </a:rPr>
              <a:t>2020-04-17</a:t>
            </a:fld>
            <a:endParaRPr lang="pl-PL" sz="1200" b="0" strike="noStrike" spc="-1"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sz="2400" b="0" strike="noStrike" spc="-1"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D5EC0B2E-EBA7-4AFC-ADAC-F023EBAF9FA9}" type="slidenum">
              <a:rPr lang="pl-PL" sz="12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pl-PL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538595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AE4E309C-4A26-4441-A50D-CFA0FEAA8FB4}" type="datetime">
              <a:rPr lang="pl-PL" sz="1200" b="0" strike="noStrike" spc="-1" smtClean="0">
                <a:solidFill>
                  <a:srgbClr val="8B8B8B"/>
                </a:solidFill>
                <a:latin typeface="Calibri"/>
              </a:rPr>
              <a:t>2020-04-17</a:t>
            </a:fld>
            <a:endParaRPr lang="pl-PL" sz="1200" b="0" strike="noStrike" spc="-1"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sz="2400" b="0" strike="noStrike" spc="-1"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D5EC0B2E-EBA7-4AFC-ADAC-F023EBAF9FA9}" type="slidenum">
              <a:rPr lang="pl-PL" sz="12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pl-PL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504640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pl-PL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1338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pl-PL" sz="6000" b="0" strike="noStrike" spc="-1">
                <a:solidFill>
                  <a:srgbClr val="000000"/>
                </a:solidFill>
                <a:latin typeface="Calibri Light"/>
              </a:rPr>
              <a:t>Kliknij, aby edytować styl</a:t>
            </a:r>
            <a:endParaRPr lang="pl-PL" sz="6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7142FF97-B53B-42A0-8DF3-5CAC27DC3062}" type="datetime">
              <a:rPr lang="pl-PL" sz="1200" b="0" strike="noStrike" spc="-1">
                <a:solidFill>
                  <a:srgbClr val="8B8B8B"/>
                </a:solidFill>
                <a:latin typeface="Calibri"/>
              </a:rPr>
              <a:t>2020-04-17</a:t>
            </a:fld>
            <a:endParaRPr lang="pl-PL" sz="1200" b="0" strike="noStrike" spc="-1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pl-PL" sz="2400" b="0" strike="noStrike" spc="-1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F288D20A-3174-4E6C-89D0-C748B7402D5B}" type="slidenum">
              <a:rPr lang="pl-PL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pl-PL" sz="1200" b="0" strike="noStrike" spc="-1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800" b="0" strike="noStrike" spc="-1">
                <a:solidFill>
                  <a:srgbClr val="000000"/>
                </a:solidFill>
                <a:latin typeface="Calibri"/>
              </a:rPr>
              <a:t>Kliknij, aby edytować format tekstu konspektu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2000" b="0" strike="noStrike" spc="-1">
                <a:solidFill>
                  <a:srgbClr val="000000"/>
                </a:solidFill>
                <a:latin typeface="Calibri"/>
              </a:rPr>
              <a:t>Drugi poziom konspektu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800" b="0" strike="noStrike" spc="-1">
                <a:solidFill>
                  <a:srgbClr val="000000"/>
                </a:solidFill>
                <a:latin typeface="Calibri"/>
              </a:rPr>
              <a:t>Trzeci poziom konspektu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1800" b="0" strike="noStrike" spc="-1">
                <a:solidFill>
                  <a:srgbClr val="000000"/>
                </a:solidFill>
                <a:latin typeface="Calibri"/>
              </a:rPr>
              <a:t>Czwarty poziom konspektu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solidFill>
                  <a:srgbClr val="000000"/>
                </a:solidFill>
                <a:latin typeface="Calibri"/>
              </a:rPr>
              <a:t>Piąty poziom konspektu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solidFill>
                  <a:srgbClr val="000000"/>
                </a:solidFill>
                <a:latin typeface="Calibri"/>
              </a:rPr>
              <a:t>Szósty poziom konspektu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solidFill>
                  <a:srgbClr val="000000"/>
                </a:solidFill>
                <a:latin typeface="Calibri"/>
              </a:rPr>
              <a:t>Siódmy poziom konspektu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lnSpc>
                <a:spcPct val="100000"/>
              </a:lnSpc>
            </a:pPr>
            <a:fld id="{7142FF97-B53B-42A0-8DF3-5CAC27DC3062}" type="datetime">
              <a:rPr lang="pl-PL" sz="1200" b="0" strike="noStrike" spc="-1" smtClean="0">
                <a:solidFill>
                  <a:srgbClr val="8B8B8B"/>
                </a:solidFill>
                <a:latin typeface="Calibri"/>
              </a:rPr>
              <a:t>2020-04-17</a:t>
            </a:fld>
            <a:endParaRPr lang="pl-PL" sz="1200" b="0" strike="noStrike" spc="-1"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 sz="2400" b="0" strike="noStrike" spc="-1"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algn="r">
              <a:lnSpc>
                <a:spcPct val="100000"/>
              </a:lnSpc>
            </a:pPr>
            <a:fld id="{F288D20A-3174-4E6C-89D0-C748B7402D5B}" type="slidenum">
              <a:rPr lang="pl-PL" sz="12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pl-PL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51886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2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8.jpg"/><Relationship Id="rId5" Type="http://schemas.openxmlformats.org/officeDocument/2006/relationships/image" Target="../media/image57.jpg"/><Relationship Id="rId4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3.jpg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7.jpg"/><Relationship Id="rId5" Type="http://schemas.openxmlformats.org/officeDocument/2006/relationships/image" Target="../media/image76.jpg"/><Relationship Id="rId4" Type="http://schemas.openxmlformats.org/officeDocument/2006/relationships/image" Target="../media/image7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2.jpg"/><Relationship Id="rId5" Type="http://schemas.openxmlformats.org/officeDocument/2006/relationships/image" Target="../media/image81.jpg"/><Relationship Id="rId4" Type="http://schemas.openxmlformats.org/officeDocument/2006/relationships/image" Target="../media/image8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8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9.jpg"/><Relationship Id="rId5" Type="http://schemas.openxmlformats.org/officeDocument/2006/relationships/image" Target="../media/image88.jpg"/><Relationship Id="rId4" Type="http://schemas.openxmlformats.org/officeDocument/2006/relationships/image" Target="../media/image87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92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95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98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02.jpg"/><Relationship Id="rId4" Type="http://schemas.openxmlformats.org/officeDocument/2006/relationships/image" Target="../media/image101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07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1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5.jpg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2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3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g"/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43.jpg"/><Relationship Id="rId5" Type="http://schemas.openxmlformats.org/officeDocument/2006/relationships/image" Target="../media/image142.jpg"/><Relationship Id="rId4" Type="http://schemas.openxmlformats.org/officeDocument/2006/relationships/image" Target="../media/image141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g"/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2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g"/><Relationship Id="rId7" Type="http://schemas.openxmlformats.org/officeDocument/2006/relationships/image" Target="../media/image151.jpg"/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50.jpg"/><Relationship Id="rId5" Type="http://schemas.openxmlformats.org/officeDocument/2006/relationships/image" Target="../media/image149.jpg"/><Relationship Id="rId4" Type="http://schemas.openxmlformats.org/officeDocument/2006/relationships/image" Target="../media/image148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g"/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55.jpg"/><Relationship Id="rId4" Type="http://schemas.openxmlformats.org/officeDocument/2006/relationships/image" Target="../media/image154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g"/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59.jpg"/><Relationship Id="rId4" Type="http://schemas.openxmlformats.org/officeDocument/2006/relationships/image" Target="../media/image158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g"/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63.jpg"/><Relationship Id="rId4" Type="http://schemas.openxmlformats.org/officeDocument/2006/relationships/image" Target="../media/image162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g"/><Relationship Id="rId2" Type="http://schemas.openxmlformats.org/officeDocument/2006/relationships/image" Target="../media/image164.jp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68.jpg"/><Relationship Id="rId5" Type="http://schemas.openxmlformats.org/officeDocument/2006/relationships/image" Target="../media/image167.jpg"/><Relationship Id="rId4" Type="http://schemas.openxmlformats.org/officeDocument/2006/relationships/image" Target="../media/image16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3.jpe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g"/><Relationship Id="rId2" Type="http://schemas.openxmlformats.org/officeDocument/2006/relationships/image" Target="../media/image169.jp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72.jpg"/><Relationship Id="rId4" Type="http://schemas.openxmlformats.org/officeDocument/2006/relationships/image" Target="../media/image171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76.jpg"/><Relationship Id="rId4" Type="http://schemas.openxmlformats.org/officeDocument/2006/relationships/image" Target="../media/image175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g"/><Relationship Id="rId2" Type="http://schemas.openxmlformats.org/officeDocument/2006/relationships/image" Target="../media/image177.jp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79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g"/><Relationship Id="rId2" Type="http://schemas.openxmlformats.org/officeDocument/2006/relationships/image" Target="../media/image180.jp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83.jpg"/><Relationship Id="rId4" Type="http://schemas.openxmlformats.org/officeDocument/2006/relationships/image" Target="../media/image182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g"/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87.jpg"/><Relationship Id="rId4" Type="http://schemas.openxmlformats.org/officeDocument/2006/relationships/image" Target="../media/image186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image" Target="../media/image188.jp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91.jpg"/><Relationship Id="rId4" Type="http://schemas.openxmlformats.org/officeDocument/2006/relationships/image" Target="../media/image190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g"/><Relationship Id="rId2" Type="http://schemas.openxmlformats.org/officeDocument/2006/relationships/image" Target="../media/image192.jp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96.jpg"/><Relationship Id="rId5" Type="http://schemas.openxmlformats.org/officeDocument/2006/relationships/image" Target="../media/image195.jpg"/><Relationship Id="rId4" Type="http://schemas.openxmlformats.org/officeDocument/2006/relationships/image" Target="../media/image194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eg"/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00.jpeg"/><Relationship Id="rId4" Type="http://schemas.openxmlformats.org/officeDocument/2006/relationships/image" Target="../media/image199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g"/><Relationship Id="rId2" Type="http://schemas.openxmlformats.org/officeDocument/2006/relationships/image" Target="../media/image201.jp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03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g"/><Relationship Id="rId2" Type="http://schemas.openxmlformats.org/officeDocument/2006/relationships/image" Target="../media/image204.jp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08.jpg"/><Relationship Id="rId5" Type="http://schemas.openxmlformats.org/officeDocument/2006/relationships/image" Target="../media/image207.jpg"/><Relationship Id="rId4" Type="http://schemas.openxmlformats.org/officeDocument/2006/relationships/image" Target="../media/image206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jpg"/><Relationship Id="rId2" Type="http://schemas.openxmlformats.org/officeDocument/2006/relationships/image" Target="../media/image209.jpg"/><Relationship Id="rId1" Type="http://schemas.openxmlformats.org/officeDocument/2006/relationships/slideLayout" Target="../slideLayouts/slideLayout2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g"/><Relationship Id="rId2" Type="http://schemas.openxmlformats.org/officeDocument/2006/relationships/image" Target="../media/image211.jp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15.jpg"/><Relationship Id="rId5" Type="http://schemas.openxmlformats.org/officeDocument/2006/relationships/image" Target="../media/image214.jpg"/><Relationship Id="rId4" Type="http://schemas.openxmlformats.org/officeDocument/2006/relationships/image" Target="../media/image213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jpg"/><Relationship Id="rId7" Type="http://schemas.openxmlformats.org/officeDocument/2006/relationships/image" Target="../media/image221.jpg"/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20.jpg"/><Relationship Id="rId5" Type="http://schemas.openxmlformats.org/officeDocument/2006/relationships/image" Target="../media/image219.jpg"/><Relationship Id="rId4" Type="http://schemas.openxmlformats.org/officeDocument/2006/relationships/image" Target="../media/image218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jpg"/><Relationship Id="rId2" Type="http://schemas.openxmlformats.org/officeDocument/2006/relationships/image" Target="../media/image222.jp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23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jpg"/><Relationship Id="rId2" Type="http://schemas.openxmlformats.org/officeDocument/2006/relationships/image" Target="../media/image224.jp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26.jpg"/><Relationship Id="rId4" Type="http://schemas.openxmlformats.org/officeDocument/2006/relationships/image" Target="../media/image225.jp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jpg"/><Relationship Id="rId2" Type="http://schemas.openxmlformats.org/officeDocument/2006/relationships/image" Target="../media/image227.jp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29.jp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jpg"/><Relationship Id="rId2" Type="http://schemas.openxmlformats.org/officeDocument/2006/relationships/image" Target="../media/image230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3.jpg"/><Relationship Id="rId4" Type="http://schemas.openxmlformats.org/officeDocument/2006/relationships/image" Target="../media/image232.jp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jpg"/><Relationship Id="rId1" Type="http://schemas.openxmlformats.org/officeDocument/2006/relationships/slideLayout" Target="../slideLayouts/slideLayout29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jpg"/><Relationship Id="rId1" Type="http://schemas.openxmlformats.org/officeDocument/2006/relationships/slideLayout" Target="../slideLayouts/slideLayout2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jpeg"/><Relationship Id="rId7" Type="http://schemas.openxmlformats.org/officeDocument/2006/relationships/image" Target="../media/image241.jpeg"/><Relationship Id="rId2" Type="http://schemas.openxmlformats.org/officeDocument/2006/relationships/image" Target="../media/image236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40.jpeg"/><Relationship Id="rId5" Type="http://schemas.openxmlformats.org/officeDocument/2006/relationships/image" Target="../media/image239.jpeg"/><Relationship Id="rId4" Type="http://schemas.openxmlformats.org/officeDocument/2006/relationships/image" Target="../media/image23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Obraz 3"/>
          <p:cNvPicPr/>
          <p:nvPr/>
        </p:nvPicPr>
        <p:blipFill>
          <a:blip r:embed="rId2"/>
          <a:stretch/>
        </p:blipFill>
        <p:spPr>
          <a:xfrm>
            <a:off x="3614760" y="1100160"/>
            <a:ext cx="4485960" cy="40716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/>
          </p:nvPr>
        </p:nvSpPr>
        <p:spPr>
          <a:xfrm>
            <a:off x="673240" y="763675"/>
            <a:ext cx="10609741" cy="894842"/>
          </a:xfrm>
        </p:spPr>
        <p:txBody>
          <a:bodyPr/>
          <a:lstStyle/>
          <a:p>
            <a:r>
              <a:rPr lang="pl-PL" dirty="0" smtClean="0"/>
              <a:t>Turnieje sportowe</a:t>
            </a:r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673240" y="2110154"/>
            <a:ext cx="36587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err="1" smtClean="0"/>
              <a:t>Minikoszykówka</a:t>
            </a:r>
            <a:endParaRPr lang="pl-P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/>
              <a:t>Turnieje piłki nożnej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/>
              <a:t>Turnieje rugby</a:t>
            </a:r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450" y="650281"/>
            <a:ext cx="3137898" cy="2091932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450" y="3825909"/>
            <a:ext cx="3346101" cy="2230734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141" y="3485121"/>
            <a:ext cx="3337425" cy="222495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023" y="2292093"/>
            <a:ext cx="3160689" cy="237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202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8058" y="2485436"/>
            <a:ext cx="2239346" cy="2985795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759" y="3904335"/>
            <a:ext cx="3183816" cy="2387862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193" y="329584"/>
            <a:ext cx="2006812" cy="3648749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59" y="3605757"/>
            <a:ext cx="3185381" cy="2389036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1719704" y="817163"/>
            <a:ext cx="26493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dirty="0" smtClean="0">
                <a:solidFill>
                  <a:schemeClr val="accent2"/>
                </a:solidFill>
              </a:rPr>
              <a:t>Wyjazdy na basen</a:t>
            </a:r>
            <a:endParaRPr lang="pl-PL" sz="2400" dirty="0">
              <a:solidFill>
                <a:schemeClr val="accent2"/>
              </a:solidFill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1406770" y="2043405"/>
            <a:ext cx="59364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/>
              <a:t>Program ,,Umiem pływać” – lekcje w-f dla kl. IV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/>
              <a:t>Basen w ramach projektu ,,Na zdrowie”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/>
              <a:t>Wyjazdy klasowe na basen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910" y="1646656"/>
            <a:ext cx="3324642" cy="2217611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631" y="1678085"/>
            <a:ext cx="3430462" cy="2801933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394" y="3865591"/>
            <a:ext cx="3424298" cy="2282865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517" y="3864267"/>
            <a:ext cx="3498984" cy="2332656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802433" y="886408"/>
            <a:ext cx="8714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accent1"/>
                </a:solidFill>
              </a:rPr>
              <a:t>Realizacja programu sportowo - społecznego Fair Play o zasięgu międzynarodowym</a:t>
            </a:r>
            <a:endParaRPr lang="pl-PL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943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080" y="750621"/>
            <a:ext cx="10515240" cy="553998"/>
          </a:xfrm>
        </p:spPr>
        <p:txBody>
          <a:bodyPr/>
          <a:lstStyle/>
          <a:p>
            <a:r>
              <a:rPr lang="pl-PL" dirty="0" smtClean="0"/>
              <a:t>Inne działania o charakterze sportowym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7699" y="3227683"/>
            <a:ext cx="2118050" cy="2824067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196" y="3499760"/>
            <a:ext cx="2015424" cy="2709814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838080" y="1929285"/>
            <a:ext cx="2685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/>
              <a:t>Aikido kl. I</a:t>
            </a:r>
            <a:endParaRPr lang="pl-P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/>
              <a:t>Aerobik </a:t>
            </a:r>
            <a:r>
              <a:rPr lang="pl-PL" dirty="0" smtClean="0"/>
              <a:t>kl. I - III</a:t>
            </a:r>
            <a:endParaRPr lang="pl-PL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351" y="4200498"/>
            <a:ext cx="3289228" cy="1851252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261" y="1803326"/>
            <a:ext cx="2960916" cy="2220687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4832" y="1304619"/>
            <a:ext cx="2941128" cy="1657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134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extShape 2"/>
          <p:cNvSpPr txBox="1"/>
          <p:nvPr/>
        </p:nvSpPr>
        <p:spPr>
          <a:xfrm>
            <a:off x="3638520" y="4525920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415" y="3900196"/>
            <a:ext cx="3163241" cy="2372431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977" y="621739"/>
            <a:ext cx="3067050" cy="2300287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32030" y="3512080"/>
            <a:ext cx="3037595" cy="2278196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7597" y="3204118"/>
            <a:ext cx="3258800" cy="244410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42821" y="1233942"/>
            <a:ext cx="2778760" cy="2084070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1324946" y="1436914"/>
            <a:ext cx="2575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Roztańczone przerwy</a:t>
            </a:r>
            <a:endParaRPr lang="pl-P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883108" y="843353"/>
            <a:ext cx="10515240" cy="276999"/>
          </a:xfrm>
        </p:spPr>
        <p:txBody>
          <a:bodyPr/>
          <a:lstStyle/>
          <a:p>
            <a:r>
              <a:rPr lang="pl-PL" sz="1800" dirty="0" smtClean="0">
                <a:solidFill>
                  <a:schemeClr val="tx1"/>
                </a:solidFill>
              </a:rPr>
              <a:t>Przerwy z ,,Belgijką”</a:t>
            </a:r>
            <a:endParaRPr lang="pl-PL" sz="1800" dirty="0">
              <a:solidFill>
                <a:schemeClr val="tx1"/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325" y="3270960"/>
            <a:ext cx="3487212" cy="2615409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22" y="1585304"/>
            <a:ext cx="3352800" cy="251460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519" y="750621"/>
            <a:ext cx="3403042" cy="2552282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351" y="3888085"/>
            <a:ext cx="3284314" cy="2463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974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840" y="3573793"/>
            <a:ext cx="4111397" cy="2312661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738" y="1526856"/>
            <a:ext cx="2971800" cy="2228850"/>
          </a:xfrm>
          <a:prstGeom prst="rect">
            <a:avLst/>
          </a:prstGeom>
        </p:spPr>
      </p:pic>
      <p:sp>
        <p:nvSpPr>
          <p:cNvPr id="4" name="Tytuł 3"/>
          <p:cNvSpPr>
            <a:spLocks noGrp="1"/>
          </p:cNvSpPr>
          <p:nvPr>
            <p:ph type="ctrTitle"/>
          </p:nvPr>
        </p:nvSpPr>
        <p:spPr>
          <a:xfrm>
            <a:off x="1073019" y="193961"/>
            <a:ext cx="6503438" cy="1261615"/>
          </a:xfrm>
        </p:spPr>
        <p:txBody>
          <a:bodyPr/>
          <a:lstStyle/>
          <a:p>
            <a:pPr algn="ctr"/>
            <a:r>
              <a:rPr lang="pl-PL" sz="2800" dirty="0" smtClean="0"/>
              <a:t>Zajęcia </a:t>
            </a:r>
            <a:r>
              <a:rPr lang="pl-PL" sz="2800" dirty="0" smtClean="0"/>
              <a:t>sportowe rekreacyjne w czasie </a:t>
            </a:r>
            <a:r>
              <a:rPr lang="pl-PL" sz="2800" dirty="0" smtClean="0"/>
              <a:t>przerw</a:t>
            </a:r>
            <a:endParaRPr lang="pl-PL" sz="2800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638" y="3826986"/>
            <a:ext cx="3277677" cy="2458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312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953" y="354380"/>
            <a:ext cx="4748085" cy="316539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728" y="3066182"/>
            <a:ext cx="4586288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346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1768510" y="1024932"/>
            <a:ext cx="3148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R</a:t>
            </a:r>
            <a:r>
              <a:rPr lang="pl-PL" dirty="0" smtClean="0"/>
              <a:t>ajdy </a:t>
            </a:r>
            <a:r>
              <a:rPr lang="pl-PL" dirty="0" smtClean="0"/>
              <a:t>rowerowe klas IV - VIII</a:t>
            </a:r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383" y="1806192"/>
            <a:ext cx="3814763" cy="2543175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562" y="545124"/>
            <a:ext cx="3684395" cy="2763296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673" y="3547068"/>
            <a:ext cx="3403043" cy="2552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371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86672" y="722921"/>
            <a:ext cx="9966647" cy="609398"/>
          </a:xfrm>
        </p:spPr>
        <p:txBody>
          <a:bodyPr/>
          <a:lstStyle/>
          <a:p>
            <a:r>
              <a:rPr lang="pl-PL" dirty="0" smtClean="0"/>
              <a:t>Wycieczki</a:t>
            </a:r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285" y="2642175"/>
            <a:ext cx="2943226" cy="220742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95" y="3307000"/>
            <a:ext cx="2285326" cy="308519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02470" y="3880361"/>
            <a:ext cx="3002680" cy="2252010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654" y="4014215"/>
            <a:ext cx="3170633" cy="2377975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204" y="591690"/>
            <a:ext cx="3057800" cy="2293350"/>
          </a:xfrm>
          <a:prstGeom prst="rect">
            <a:avLst/>
          </a:prstGeom>
        </p:spPr>
      </p:pic>
      <p:sp>
        <p:nvSpPr>
          <p:cNvPr id="12" name="pole tekstowe 11"/>
          <p:cNvSpPr txBox="1"/>
          <p:nvPr/>
        </p:nvSpPr>
        <p:spPr>
          <a:xfrm>
            <a:off x="1386672" y="1738365"/>
            <a:ext cx="33201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/>
              <a:t>Krajoznawczo – turystyczne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/>
              <a:t>Obozy narciarskie </a:t>
            </a:r>
          </a:p>
        </p:txBody>
      </p:sp>
    </p:spTree>
    <p:extLst>
      <p:ext uri="{BB962C8B-B14F-4D97-AF65-F5344CB8AC3E}">
        <p14:creationId xmlns:p14="http://schemas.microsoft.com/office/powerpoint/2010/main" val="4283175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Symbol zastępczy zawartości 4"/>
          <p:cNvPicPr/>
          <p:nvPr/>
        </p:nvPicPr>
        <p:blipFill>
          <a:blip r:embed="rId2"/>
          <a:stretch/>
        </p:blipFill>
        <p:spPr>
          <a:xfrm>
            <a:off x="7613640" y="1080000"/>
            <a:ext cx="3042360" cy="3042360"/>
          </a:xfrm>
          <a:prstGeom prst="rect">
            <a:avLst/>
          </a:prstGeom>
          <a:ln>
            <a:noFill/>
          </a:ln>
        </p:spPr>
      </p:pic>
      <p:pic>
        <p:nvPicPr>
          <p:cNvPr id="84" name="Picture 2"/>
          <p:cNvPicPr/>
          <p:nvPr/>
        </p:nvPicPr>
        <p:blipFill>
          <a:blip r:embed="rId3"/>
          <a:stretch/>
        </p:blipFill>
        <p:spPr>
          <a:xfrm>
            <a:off x="1152000" y="465840"/>
            <a:ext cx="10224000" cy="5726160"/>
          </a:xfrm>
          <a:prstGeom prst="rect">
            <a:avLst/>
          </a:prstGeom>
          <a:ln w="9360">
            <a:solidFill>
              <a:srgbClr val="000000"/>
            </a:solidFill>
            <a:miter/>
          </a:ln>
        </p:spPr>
      </p:pic>
      <p:pic>
        <p:nvPicPr>
          <p:cNvPr id="85" name="Obraz 5"/>
          <p:cNvPicPr/>
          <p:nvPr/>
        </p:nvPicPr>
        <p:blipFill>
          <a:blip r:embed="rId4"/>
          <a:stretch/>
        </p:blipFill>
        <p:spPr>
          <a:xfrm>
            <a:off x="8837640" y="557640"/>
            <a:ext cx="2322360" cy="2322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080" y="722921"/>
            <a:ext cx="10515240" cy="609398"/>
          </a:xfrm>
        </p:spPr>
        <p:txBody>
          <a:bodyPr/>
          <a:lstStyle/>
          <a:p>
            <a:r>
              <a:rPr lang="pl-PL" dirty="0" smtClean="0"/>
              <a:t>Bicie rekordu Guinnessa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71" y="3338337"/>
            <a:ext cx="3596212" cy="2399348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122" y="989430"/>
            <a:ext cx="3253580" cy="2170748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618" y="2129108"/>
            <a:ext cx="3295860" cy="2198957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549" y="4189236"/>
            <a:ext cx="3411804" cy="2276313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498" y="3895345"/>
            <a:ext cx="3563112" cy="237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535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080" y="750621"/>
            <a:ext cx="10515240" cy="553998"/>
          </a:xfrm>
        </p:spPr>
        <p:txBody>
          <a:bodyPr/>
          <a:lstStyle/>
          <a:p>
            <a:r>
              <a:rPr lang="pl-PL" dirty="0" smtClean="0"/>
              <a:t>Współpraca z instytucjami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933" y="3923273"/>
            <a:ext cx="2949139" cy="2211854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153" y="1214141"/>
            <a:ext cx="2622321" cy="352581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77" y="2695497"/>
            <a:ext cx="3776256" cy="2118049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1352939" y="1825560"/>
            <a:ext cx="3280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Komendą Miejską w Olsztynku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09840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275" y="2461845"/>
            <a:ext cx="1868240" cy="334610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890" y="3032979"/>
            <a:ext cx="3533670" cy="199137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935" y="1557081"/>
            <a:ext cx="2373400" cy="4250866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1919235" y="1396721"/>
            <a:ext cx="5166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Komendą Miejskiej Państwowej Straży Pożarnej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838875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278" y="104006"/>
            <a:ext cx="2561035" cy="3414713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565" y="3408188"/>
            <a:ext cx="3965749" cy="2974312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47" y="471163"/>
            <a:ext cx="3573864" cy="2680398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1024932" y="4350936"/>
            <a:ext cx="2317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Kołem pszczelarskim</a:t>
            </a:r>
            <a:endParaRPr lang="pl-P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257" y="3291609"/>
            <a:ext cx="2321086" cy="3120788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914400" y="1390261"/>
            <a:ext cx="50653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/>
              <a:t>Nadleśnictwem ,,Jagiełek”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/>
              <a:t>Ośrodkiem wypoczynkowym ,,Perkoz”</a:t>
            </a:r>
            <a:endParaRPr lang="pl-PL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211" y="2410945"/>
            <a:ext cx="3254744" cy="2441058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645" y="2516512"/>
            <a:ext cx="3113988" cy="2335491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770" y="381870"/>
            <a:ext cx="3654619" cy="2029075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45" y="4127360"/>
            <a:ext cx="3111640" cy="2333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206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878" y="2345591"/>
            <a:ext cx="3097223" cy="2322917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978" y="4028515"/>
            <a:ext cx="2755392" cy="2066544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87" y="3950783"/>
            <a:ext cx="2962677" cy="2222008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1306286" y="802433"/>
            <a:ext cx="51684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/>
              <a:t>Tymbark MWS - Oddział w Olsztynku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/>
              <a:t>Centrum Logistycznym </a:t>
            </a:r>
            <a:r>
              <a:rPr lang="pl-PL" dirty="0" err="1" smtClean="0"/>
              <a:t>Zalando</a:t>
            </a:r>
            <a:r>
              <a:rPr lang="pl-PL" dirty="0" smtClean="0"/>
              <a:t> </a:t>
            </a:r>
            <a:r>
              <a:rPr lang="pl-PL" dirty="0" err="1" smtClean="0"/>
              <a:t>Lounge</a:t>
            </a:r>
            <a:r>
              <a:rPr lang="pl-PL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/>
              <a:t>Muzeum Budownictwa Ludowego w Olsztynku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/>
              <a:t>Huta Szkła Artystycznego</a:t>
            </a:r>
            <a:endParaRPr lang="pl-PL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7537" y="3292758"/>
            <a:ext cx="2063625" cy="275150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29" y="1016195"/>
            <a:ext cx="3026153" cy="2269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068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097" y="859094"/>
            <a:ext cx="3086100" cy="2057400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1899138" y="1336431"/>
            <a:ext cx="3413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/>
              <a:t>Piekarnią ,,Magdalenka”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/>
              <a:t>Restauracją ,,Pod zamkiem”</a:t>
            </a:r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138" y="3026225"/>
            <a:ext cx="2964937" cy="2223703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071" y="3537979"/>
            <a:ext cx="3471863" cy="231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8711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3288" y="467564"/>
            <a:ext cx="10277196" cy="1107996"/>
          </a:xfrm>
        </p:spPr>
        <p:txBody>
          <a:bodyPr/>
          <a:lstStyle/>
          <a:p>
            <a:pPr algn="ctr"/>
            <a:r>
              <a:rPr lang="pl-PL" dirty="0" smtClean="0"/>
              <a:t>Działania o charakterze zdrowotnym i profilaktycznym 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380" y="1249233"/>
            <a:ext cx="3172968" cy="2116965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818" y="2588286"/>
            <a:ext cx="2770871" cy="3694494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1567543" y="1969045"/>
            <a:ext cx="4213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Lekcje z ratownikiem medycznym</a:t>
            </a:r>
            <a:endParaRPr lang="pl-PL" dirty="0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778" y="2691368"/>
            <a:ext cx="2687593" cy="3591412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965" y="3486779"/>
            <a:ext cx="2248352" cy="3004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507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593" y="2262119"/>
            <a:ext cx="2416302" cy="3221736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171" y="2832144"/>
            <a:ext cx="4428221" cy="2151838"/>
          </a:xfrm>
          <a:prstGeom prst="rect">
            <a:avLst/>
          </a:prstGeom>
        </p:spPr>
      </p:pic>
      <p:sp>
        <p:nvSpPr>
          <p:cNvPr id="10" name="pole tekstowe 9"/>
          <p:cNvSpPr txBox="1"/>
          <p:nvPr/>
        </p:nvSpPr>
        <p:spPr>
          <a:xfrm>
            <a:off x="1868993" y="1105319"/>
            <a:ext cx="7685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/>
              <a:t>Pogadanki z p. pielęgniarką szkolną, stomatologiem oraz optometrom</a:t>
            </a:r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431" y="2262119"/>
            <a:ext cx="2459492" cy="329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404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514" y="2068078"/>
            <a:ext cx="2919222" cy="3925004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14" y="2159108"/>
            <a:ext cx="2783815" cy="3742944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565" y="2907222"/>
            <a:ext cx="2404277" cy="3232641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683288" y="886985"/>
            <a:ext cx="75262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Warsztaty profilaktyczne ,,Październik miesiącem walki z rakiem piersi” </a:t>
            </a:r>
          </a:p>
          <a:p>
            <a:r>
              <a:rPr lang="pl-PL" dirty="0"/>
              <a:t>                  – spotkanie z p. od brafittingu</a:t>
            </a:r>
          </a:p>
        </p:txBody>
      </p:sp>
    </p:spTree>
    <p:extLst>
      <p:ext uri="{BB962C8B-B14F-4D97-AF65-F5344CB8AC3E}">
        <p14:creationId xmlns:p14="http://schemas.microsoft.com/office/powerpoint/2010/main" val="1795757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extShape 1"/>
          <p:cNvSpPr txBox="1"/>
          <p:nvPr/>
        </p:nvSpPr>
        <p:spPr>
          <a:xfrm>
            <a:off x="838080" y="365040"/>
            <a:ext cx="10515240" cy="870907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pl-PL" sz="3200" b="1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 Light"/>
              </a:rPr>
              <a:t>Historia szkoły</a:t>
            </a:r>
            <a:endParaRPr lang="pl-PL" sz="3200" b="1" strike="noStrike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Calibri"/>
            </a:endParaRPr>
          </a:p>
        </p:txBody>
      </p:sp>
      <p:sp>
        <p:nvSpPr>
          <p:cNvPr id="87" name="TextShape 2"/>
          <p:cNvSpPr txBox="1"/>
          <p:nvPr/>
        </p:nvSpPr>
        <p:spPr>
          <a:xfrm>
            <a:off x="679320" y="1441440"/>
            <a:ext cx="10515240" cy="3733461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pl-PL" sz="2000" b="0" strike="noStrike" spc="-1" dirty="0" smtClean="0">
                <a:solidFill>
                  <a:srgbClr val="000000"/>
                </a:solidFill>
                <a:latin typeface="Calibri"/>
              </a:rPr>
              <a:t> Szkoła </a:t>
            </a:r>
            <a:r>
              <a:rPr lang="pl-PL" sz="2000" b="0" strike="noStrike" spc="-1" dirty="0">
                <a:solidFill>
                  <a:srgbClr val="000000"/>
                </a:solidFill>
                <a:latin typeface="Calibri"/>
              </a:rPr>
              <a:t>Podstawowa w Olsztynku została oddana do użytku 2 września 1974 r. </a:t>
            </a:r>
            <a:r>
              <a:rPr lang="pl-PL" sz="2000" b="0" strike="noStrike" spc="-1" dirty="0" smtClean="0">
                <a:solidFill>
                  <a:srgbClr val="000000"/>
                </a:solidFill>
                <a:latin typeface="Calibri"/>
              </a:rPr>
              <a:t>Podczas uroczystości otwarcia </a:t>
            </a:r>
            <a:r>
              <a:rPr lang="pl-PL" sz="2000" spc="-1" dirty="0" smtClean="0">
                <a:solidFill>
                  <a:srgbClr val="000000"/>
                </a:solidFill>
                <a:latin typeface="Calibri"/>
              </a:rPr>
              <a:t>została</a:t>
            </a:r>
            <a:r>
              <a:rPr lang="pl-PL" sz="2000" b="0" strike="noStrike" spc="-1" dirty="0" smtClean="0">
                <a:solidFill>
                  <a:srgbClr val="000000"/>
                </a:solidFill>
                <a:latin typeface="Calibri"/>
              </a:rPr>
              <a:t> Zbiorczą Szkołą Gminną im. Budowniczych Polski Ludowej. Pod jednym dachem otrzymały siedzibę liceum ogólnokształcące i szkoła podstawowa, obejmująca swym obwodem także uczniów z terenów wiejskich. </a:t>
            </a:r>
          </a:p>
          <a:p>
            <a:pPr marL="3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</a:pPr>
            <a:r>
              <a:rPr lang="pl-PL" sz="2000" spc="-1" dirty="0" smtClean="0">
                <a:solidFill>
                  <a:srgbClr val="000000"/>
                </a:solidFill>
                <a:latin typeface="Calibri"/>
              </a:rPr>
              <a:t>	</a:t>
            </a:r>
            <a:r>
              <a:rPr lang="pl-PL" sz="2000" b="0" strike="noStrike" spc="-1" dirty="0" smtClean="0">
                <a:solidFill>
                  <a:srgbClr val="000000"/>
                </a:solidFill>
                <a:latin typeface="Calibri"/>
              </a:rPr>
              <a:t>Od początków lat 90-tych, wskutek zmian ustrojowych państwa, placówka funkcjonowała bez imienia, jako Szkoła Podstawowa nr 2. W 1993 r. Liceum Ogólnokształcące przeniesiono do innego </a:t>
            </a:r>
            <a:r>
              <a:rPr lang="pl-PL" sz="2000" spc="-1" dirty="0" smtClean="0">
                <a:solidFill>
                  <a:srgbClr val="000000"/>
                </a:solidFill>
                <a:latin typeface="Calibri"/>
              </a:rPr>
              <a:t>budynku</a:t>
            </a:r>
            <a:r>
              <a:rPr lang="pl-PL" sz="2000" b="0" strike="noStrike" spc="-1" dirty="0" smtClean="0">
                <a:solidFill>
                  <a:srgbClr val="000000"/>
                </a:solidFill>
                <a:latin typeface="Calibri"/>
              </a:rPr>
              <a:t>, dzięki czemu szkoła mogła dysponować całym obiektem. Po reformie oświaty w 1999 r. pozostała jedyną szkołą podstawową w mieście, przejmując dzieci z byłej Szkoły Podstawowej nr 1, gdzie utworzono Gimnazjum.</a:t>
            </a:r>
            <a:r>
              <a:rPr lang="pl-PL" sz="2000" spc="-1" dirty="0">
                <a:solidFill>
                  <a:srgbClr val="000000"/>
                </a:solidFill>
                <a:latin typeface="Calibri"/>
              </a:rPr>
              <a:t> </a:t>
            </a:r>
            <a:endParaRPr lang="pl-PL" sz="2000" spc="-1" dirty="0" smtClean="0">
              <a:solidFill>
                <a:srgbClr val="000000"/>
              </a:solidFill>
              <a:latin typeface="Calibri"/>
            </a:endParaRPr>
          </a:p>
          <a:p>
            <a:pPr marL="3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</a:pPr>
            <a:r>
              <a:rPr lang="pl-PL" sz="2000" spc="-1" dirty="0">
                <a:solidFill>
                  <a:srgbClr val="000000"/>
                </a:solidFill>
                <a:latin typeface="Calibri"/>
              </a:rPr>
              <a:t>	</a:t>
            </a:r>
            <a:r>
              <a:rPr lang="pl-PL" sz="2000" spc="-1" dirty="0" smtClean="0">
                <a:solidFill>
                  <a:srgbClr val="000000"/>
                </a:solidFill>
                <a:latin typeface="Calibri"/>
              </a:rPr>
              <a:t>Po ostatniej reformie oświaty stała się ośmioklasową Szkołą Podstawową nr 2 im. rotmistrza Witolda Pileckiego, której organizacyjne podległa </a:t>
            </a:r>
            <a:r>
              <a:rPr lang="pl-PL" sz="2000" spc="-1" dirty="0">
                <a:solidFill>
                  <a:srgbClr val="000000"/>
                </a:solidFill>
                <a:latin typeface="Calibri"/>
              </a:rPr>
              <a:t>S</a:t>
            </a:r>
            <a:r>
              <a:rPr lang="pl-PL" sz="2000" spc="-1" dirty="0" smtClean="0">
                <a:solidFill>
                  <a:srgbClr val="000000"/>
                </a:solidFill>
                <a:latin typeface="Calibri"/>
              </a:rPr>
              <a:t>zkoła </a:t>
            </a:r>
            <a:r>
              <a:rPr lang="pl-PL" sz="2000" spc="-1" dirty="0">
                <a:solidFill>
                  <a:srgbClr val="000000"/>
                </a:solidFill>
                <a:latin typeface="Calibri"/>
              </a:rPr>
              <a:t>F</a:t>
            </a:r>
            <a:r>
              <a:rPr lang="pl-PL" sz="2000" spc="-1" dirty="0" smtClean="0">
                <a:solidFill>
                  <a:srgbClr val="000000"/>
                </a:solidFill>
                <a:latin typeface="Calibri"/>
              </a:rPr>
              <a:t>ilialna w Królikowie.</a:t>
            </a:r>
            <a:endParaRPr lang="pl-PL" sz="2000" b="0" strike="noStrike" spc="-1" dirty="0" smtClean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484" y="1948634"/>
            <a:ext cx="2479991" cy="3306654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477" y="2291332"/>
            <a:ext cx="2503170" cy="333756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877" y="1379077"/>
            <a:ext cx="2131718" cy="2842291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1969477" y="904352"/>
            <a:ext cx="3090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Ogólnopolski Dzień </a:t>
            </a:r>
            <a:r>
              <a:rPr lang="pl-PL" dirty="0"/>
              <a:t>T</a:t>
            </a:r>
            <a:r>
              <a:rPr lang="pl-PL" dirty="0" smtClean="0"/>
              <a:t>ornistra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45281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/>
          </p:nvPr>
        </p:nvSpPr>
        <p:spPr>
          <a:xfrm>
            <a:off x="838080" y="750621"/>
            <a:ext cx="10515240" cy="553998"/>
          </a:xfrm>
        </p:spPr>
        <p:txBody>
          <a:bodyPr/>
          <a:lstStyle/>
          <a:p>
            <a:r>
              <a:rPr lang="pl-PL" dirty="0" smtClean="0"/>
              <a:t>Akcja ,,Bezpieczny lód”, ,,Bezpieczne wakacje”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196" y="2207072"/>
            <a:ext cx="1744996" cy="3590988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15" y="1868154"/>
            <a:ext cx="2074382" cy="4268825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898" y="4002566"/>
            <a:ext cx="3687501" cy="2458334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569" y="1583336"/>
            <a:ext cx="3342751" cy="2228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271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2019719" y="1356527"/>
            <a:ext cx="68529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Działania związane z profilaktyką przemocy w Internecie</a:t>
            </a:r>
          </a:p>
          <a:p>
            <a:r>
              <a:rPr lang="pl-PL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/>
              <a:t>Dzień Bezpiecznego Internetu – przeciwdziałanie hejtowi.</a:t>
            </a:r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42" y="3010213"/>
            <a:ext cx="4322070" cy="2476186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831" y="3010213"/>
            <a:ext cx="3301582" cy="2476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362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039" y="1530469"/>
            <a:ext cx="4014586" cy="267848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03" y="1960483"/>
            <a:ext cx="3816096" cy="2862072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561" y="3585007"/>
            <a:ext cx="4068368" cy="2714364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1436914" y="917519"/>
            <a:ext cx="59309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/>
              <a:t>Dzień życzliwości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/>
              <a:t>30 rocznica podpisania Konwencji o Prawach Dziecka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00204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extShape 2"/>
          <p:cNvSpPr txBox="1"/>
          <p:nvPr/>
        </p:nvSpPr>
        <p:spPr>
          <a:xfrm>
            <a:off x="366593" y="2072669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endParaRPr lang="pl-PL" sz="2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964" y="867954"/>
            <a:ext cx="4650685" cy="261601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122" y="1550864"/>
            <a:ext cx="2513089" cy="4467713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071" y="3714725"/>
            <a:ext cx="4405588" cy="2478143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1567543" y="683288"/>
            <a:ext cx="3673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Przygotowanie naturalnych soków</a:t>
            </a:r>
            <a:endParaRPr lang="pl-P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" name="TextShape 2"/>
          <p:cNvSpPr txBox="1"/>
          <p:nvPr/>
        </p:nvSpPr>
        <p:spPr>
          <a:xfrm>
            <a:off x="1909643" y="729360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r>
              <a:rPr lang="pl-PL" sz="2800" b="0" strike="noStrike" spc="-1" dirty="0" smtClean="0">
                <a:solidFill>
                  <a:srgbClr val="000000"/>
                </a:solidFill>
                <a:latin typeface="Calibri"/>
              </a:rPr>
              <a:t>Wspólne drugie śniadania</a:t>
            </a:r>
            <a:endParaRPr lang="pl-PL" sz="2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284" y="3942892"/>
            <a:ext cx="3711036" cy="2474024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716" y="1019649"/>
            <a:ext cx="3075140" cy="2306355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03" y="4068446"/>
            <a:ext cx="3597216" cy="2398144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277" y="1250392"/>
            <a:ext cx="3464169" cy="2598127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668" y="2549455"/>
            <a:ext cx="2232605" cy="29768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753" y="2157155"/>
            <a:ext cx="3857625" cy="257175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986" y="2882095"/>
            <a:ext cx="3943350" cy="2628900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2572378" y="1135463"/>
            <a:ext cx="2565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Akcja - Zdrowy tydzień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15143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/>
          </p:nvPr>
        </p:nvSpPr>
        <p:spPr>
          <a:xfrm>
            <a:off x="838080" y="418222"/>
            <a:ext cx="10515240" cy="1218795"/>
          </a:xfrm>
        </p:spPr>
        <p:txBody>
          <a:bodyPr/>
          <a:lstStyle/>
          <a:p>
            <a:endParaRPr lang="pl-PL" dirty="0" smtClean="0"/>
          </a:p>
          <a:p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080" y="722921"/>
            <a:ext cx="10515240" cy="609398"/>
          </a:xfrm>
        </p:spPr>
        <p:txBody>
          <a:bodyPr/>
          <a:lstStyle/>
          <a:p>
            <a:r>
              <a:rPr lang="pl-PL" dirty="0" smtClean="0"/>
              <a:t>Zajęcia kulinarne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294" y="3336961"/>
            <a:ext cx="4013200" cy="2257425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759" y="1459360"/>
            <a:ext cx="2997276" cy="1998184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1945" y="2656834"/>
            <a:ext cx="3814756" cy="2861067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830" y="4087368"/>
            <a:ext cx="3094491" cy="2320868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081" y="418222"/>
            <a:ext cx="2698036" cy="202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253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080" y="750621"/>
            <a:ext cx="10515240" cy="553998"/>
          </a:xfrm>
        </p:spPr>
        <p:txBody>
          <a:bodyPr/>
          <a:lstStyle/>
          <a:p>
            <a:r>
              <a:rPr lang="pl-PL" dirty="0" smtClean="0"/>
              <a:t>Realizowane programy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754" y="3710589"/>
            <a:ext cx="3181351" cy="2386013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38426" y="643287"/>
            <a:ext cx="2890269" cy="2167702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1386673" y="1617785"/>
            <a:ext cx="2902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Program ,,Trzymaj formę”</a:t>
            </a:r>
            <a:endParaRPr lang="pl-PL" dirty="0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363" y="3172272"/>
            <a:ext cx="2960915" cy="222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542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052" y="572756"/>
            <a:ext cx="2852672" cy="2139504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700" y="3322987"/>
            <a:ext cx="3456432" cy="2592324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615" y="1340909"/>
            <a:ext cx="3852672" cy="2167128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948" y="3681317"/>
            <a:ext cx="3971544" cy="2233994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1696712" y="567809"/>
            <a:ext cx="30011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dirty="0">
                <a:solidFill>
                  <a:schemeClr val="accent2"/>
                </a:solidFill>
              </a:rPr>
              <a:t>,,Program dla szkół”</a:t>
            </a:r>
            <a:endParaRPr lang="pl-PL" sz="24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24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/>
          <p:cNvSpPr txBox="1"/>
          <p:nvPr/>
        </p:nvSpPr>
        <p:spPr>
          <a:xfrm>
            <a:off x="1205802" y="1898697"/>
            <a:ext cx="37178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/>
              <a:t>Orlik oraz orlik biały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/>
              <a:t>Plac zabaw</a:t>
            </a: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05" y="3422392"/>
            <a:ext cx="3970835" cy="2649291"/>
          </a:xfrm>
          <a:prstGeom prst="rect">
            <a:avLst/>
          </a:prstGeom>
        </p:spPr>
      </p:pic>
      <p:pic>
        <p:nvPicPr>
          <p:cNvPr id="10" name="Picture 2"/>
          <p:cNvPicPr/>
          <p:nvPr/>
        </p:nvPicPr>
        <p:blipFill>
          <a:blip r:embed="rId3"/>
          <a:stretch/>
        </p:blipFill>
        <p:spPr>
          <a:xfrm>
            <a:off x="4255241" y="922337"/>
            <a:ext cx="3587261" cy="2260789"/>
          </a:xfrm>
          <a:prstGeom prst="rect">
            <a:avLst/>
          </a:prstGeom>
          <a:ln w="9360">
            <a:solidFill>
              <a:srgbClr val="000000"/>
            </a:solidFill>
            <a:miter/>
          </a:ln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080" y="750621"/>
            <a:ext cx="10515240" cy="553998"/>
          </a:xfrm>
        </p:spPr>
        <p:txBody>
          <a:bodyPr/>
          <a:lstStyle/>
          <a:p>
            <a:r>
              <a:rPr lang="pl-PL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Baza</a:t>
            </a:r>
            <a:r>
              <a:rPr lang="pl-PL" dirty="0" smtClean="0"/>
              <a:t> </a:t>
            </a:r>
            <a:r>
              <a:rPr lang="pl-PL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szkoły</a:t>
            </a:r>
            <a:endParaRPr lang="pl-PL" dirty="0"/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130" y="4275978"/>
            <a:ext cx="4163397" cy="2342826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6955" y="922337"/>
            <a:ext cx="2241912" cy="4122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908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794" y="2854041"/>
            <a:ext cx="3541656" cy="265624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93771" y="2555247"/>
            <a:ext cx="3377184" cy="2532888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1024932" y="1326382"/>
            <a:ext cx="58112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dirty="0" smtClean="0">
                <a:solidFill>
                  <a:schemeClr val="accent2"/>
                </a:solidFill>
              </a:rPr>
              <a:t>Pogadanki na godzinach wychowawczych</a:t>
            </a:r>
            <a:endParaRPr lang="pl-PL" sz="24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9501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747" y="1584399"/>
            <a:ext cx="3403092" cy="2268728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969" y="4001040"/>
            <a:ext cx="3083052" cy="2055368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042" y="2059383"/>
            <a:ext cx="3267243" cy="2178162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823" y="4094288"/>
            <a:ext cx="2872740" cy="1915160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1529546" y="903889"/>
            <a:ext cx="38956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dirty="0" smtClean="0">
                <a:solidFill>
                  <a:schemeClr val="accent2"/>
                </a:solidFill>
              </a:rPr>
              <a:t>Konkursy </a:t>
            </a:r>
            <a:r>
              <a:rPr lang="pl-PL" sz="2400" dirty="0" smtClean="0">
                <a:solidFill>
                  <a:schemeClr val="accent2"/>
                </a:solidFill>
              </a:rPr>
              <a:t>wiedzy o zdrowiu</a:t>
            </a:r>
            <a:endParaRPr lang="pl-PL" sz="24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922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059912" y="722921"/>
            <a:ext cx="9293408" cy="609398"/>
          </a:xfrm>
        </p:spPr>
        <p:txBody>
          <a:bodyPr/>
          <a:lstStyle/>
          <a:p>
            <a:r>
              <a:rPr lang="pl-PL" dirty="0" smtClean="0"/>
              <a:t>Cicha sala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905" y="3748581"/>
            <a:ext cx="3730752" cy="2798064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948" y="1654101"/>
            <a:ext cx="3927957" cy="2945968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09873" y="450427"/>
            <a:ext cx="3401568" cy="255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116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/>
          </p:nvPr>
        </p:nvSpPr>
        <p:spPr>
          <a:xfrm>
            <a:off x="838080" y="711287"/>
            <a:ext cx="8285823" cy="369332"/>
          </a:xfrm>
        </p:spPr>
        <p:txBody>
          <a:bodyPr/>
          <a:lstStyle/>
          <a:p>
            <a:r>
              <a:rPr lang="pl-PL" sz="2400" dirty="0" smtClean="0"/>
              <a:t>Działania o charakterze charytatywnym</a:t>
            </a:r>
            <a:endParaRPr lang="pl-PL" sz="24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149" y="118654"/>
            <a:ext cx="1828800" cy="2438400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1085222" y="1989574"/>
            <a:ext cx="669766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Szkolny Klub Wolontariatu ,,Iskierka nadziei”: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 smtClean="0"/>
              <a:t>,,Kromka chleba dla sąsiada”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 smtClean="0"/>
              <a:t>Przedświąteczna zbiórka żywności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 smtClean="0"/>
              <a:t>Kiermasz babeczek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 smtClean="0"/>
              <a:t>Zbiórka funduszy na stypendium Fundacji Świętego Mikołaja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 smtClean="0"/>
              <a:t>,,Marzycielska poczta”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 smtClean="0"/>
              <a:t>Sadzenie żonkili w ramach akcji ,,Pola Nadziei”</a:t>
            </a:r>
            <a:r>
              <a:rPr lang="pl-PL" dirty="0"/>
              <a:t>	</a:t>
            </a:r>
            <a:r>
              <a:rPr lang="pl-PL" dirty="0" smtClean="0"/>
              <a:t>	</a:t>
            </a:r>
            <a:endParaRPr lang="pl-PL" dirty="0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017" y="4240778"/>
            <a:ext cx="2713320" cy="1810293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496" y="3733490"/>
            <a:ext cx="1903095" cy="2537460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24" y="4240778"/>
            <a:ext cx="2472436" cy="1854327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7118" y="2383048"/>
            <a:ext cx="2181413" cy="2908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054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759" y="1283731"/>
            <a:ext cx="4139921" cy="3104941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923" y="2293102"/>
            <a:ext cx="2951285" cy="3964413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1647930" y="984738"/>
            <a:ext cx="2404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>
                <a:solidFill>
                  <a:schemeClr val="accent2"/>
                </a:solidFill>
              </a:rPr>
              <a:t>Gramy razem z WOŚP</a:t>
            </a:r>
            <a:endParaRPr lang="pl-PL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0897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004" y="3347037"/>
            <a:ext cx="2204340" cy="2963819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889" y="2387760"/>
            <a:ext cx="2538984" cy="1904238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40" y="3347037"/>
            <a:ext cx="2204341" cy="2963819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824" y="2527617"/>
            <a:ext cx="1995607" cy="2819400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141" y="4168787"/>
            <a:ext cx="3213103" cy="2142069"/>
          </a:xfrm>
          <a:prstGeom prst="rect">
            <a:avLst/>
          </a:prstGeom>
        </p:spPr>
      </p:pic>
      <p:sp>
        <p:nvSpPr>
          <p:cNvPr id="13" name="pole tekstowe 12"/>
          <p:cNvSpPr txBox="1"/>
          <p:nvPr/>
        </p:nvSpPr>
        <p:spPr>
          <a:xfrm>
            <a:off x="1527349" y="739010"/>
            <a:ext cx="4780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>
                <a:solidFill>
                  <a:schemeClr val="accent2"/>
                </a:solidFill>
              </a:rPr>
              <a:t>Inne działania o charakterze charytatywnym</a:t>
            </a:r>
            <a:endParaRPr lang="pl-PL" dirty="0">
              <a:solidFill>
                <a:schemeClr val="accent2"/>
              </a:solidFill>
            </a:endParaRPr>
          </a:p>
        </p:txBody>
      </p:sp>
      <p:sp>
        <p:nvSpPr>
          <p:cNvPr id="14" name="pole tekstowe 13"/>
          <p:cNvSpPr txBox="1"/>
          <p:nvPr/>
        </p:nvSpPr>
        <p:spPr>
          <a:xfrm>
            <a:off x="1235947" y="1587640"/>
            <a:ext cx="899637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/>
              <a:t>Zbiórka nakrętek na rehabilitację przy współpracy z Fundacją ,,Zdążyć z pomocą”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/>
              <a:t>Paczka dla seniora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/>
              <a:t>Zbiórka karmy dla schroniska dla zwierząt w Tomarynach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/>
              <a:t>,,Piłka dla Afryki” do Tanzanii</a:t>
            </a:r>
          </a:p>
        </p:txBody>
      </p:sp>
      <p:pic>
        <p:nvPicPr>
          <p:cNvPr id="15" name="Obraz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761" y="171263"/>
            <a:ext cx="2688721" cy="2016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90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03868" y="812176"/>
            <a:ext cx="10515240" cy="430887"/>
          </a:xfrm>
        </p:spPr>
        <p:txBody>
          <a:bodyPr/>
          <a:lstStyle/>
          <a:p>
            <a:r>
              <a:rPr lang="pl-PL" sz="2800" dirty="0" smtClean="0"/>
              <a:t>Działania na rzecz społeczności lokalnej</a:t>
            </a:r>
            <a:endParaRPr lang="pl-PL" sz="28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287" y="2739088"/>
            <a:ext cx="3291840" cy="2196275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504" y="4591627"/>
            <a:ext cx="3026664" cy="2019352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875" y="2910002"/>
            <a:ext cx="2130552" cy="2840736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893" y="2947911"/>
            <a:ext cx="2999232" cy="1382459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1426867" y="1892324"/>
            <a:ext cx="5546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/>
              <a:t>Organizacja Orszaku Trzech Króli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/>
              <a:t>Jasełka Bożonarodzeniowe podczas Jarmarku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49089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1718268" y="1105319"/>
            <a:ext cx="80606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/>
              <a:t>Dzień Kobiet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/>
              <a:t>Akcja cytryna albo mandat ,,Przestrzeganie przepisów ruchu drogowego”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/>
              <a:t>Dni Olsztynka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/>
              <a:t>Zbiórka elektrośmieci </a:t>
            </a:r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02" y="2514648"/>
            <a:ext cx="3200295" cy="2400221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602" y="2399385"/>
            <a:ext cx="2532186" cy="3376248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163" y="2906628"/>
            <a:ext cx="2538579" cy="3384772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307" y="4480511"/>
            <a:ext cx="3192030" cy="2128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74533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080" y="917951"/>
            <a:ext cx="3821723" cy="2149719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165" y="1576025"/>
            <a:ext cx="3469031" cy="2312687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2532172" y="529610"/>
            <a:ext cx="26404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/>
              <a:t>Ogniska integracyjne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/>
              <a:t>Dni rodziny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008" y="3459982"/>
            <a:ext cx="3778181" cy="2518787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485" y="4042549"/>
            <a:ext cx="3703930" cy="24692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375" y="267989"/>
            <a:ext cx="3206496" cy="240487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682" y="3833908"/>
            <a:ext cx="3383585" cy="2537689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598" y="1551463"/>
            <a:ext cx="3377184" cy="2532888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1909187" y="733530"/>
            <a:ext cx="26789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/>
              <a:t>Dzień Babci i Dziadka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/>
              <a:t>Dzień Mamy i Taty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/>
              <a:t>Jasełka </a:t>
            </a:r>
            <a:endParaRPr lang="pl-PL" dirty="0"/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3733" y="2771718"/>
            <a:ext cx="2276009" cy="3034678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177" y="3833908"/>
            <a:ext cx="3612033" cy="270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300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908" y="516607"/>
            <a:ext cx="3618479" cy="203619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432" y="3174234"/>
            <a:ext cx="3725558" cy="2095627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817" y="3794233"/>
            <a:ext cx="3054208" cy="2290656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1740036" y="1278257"/>
            <a:ext cx="59469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/>
              <a:t>Pracownia chemiczna i fizyczna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/>
              <a:t>Sala gimnastyczna dla kl. I – III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/>
              <a:t>Sala gimnastyczna dla kl. IV – VIII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/>
              <a:t>Dwie sale komputerowe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/>
              <a:t>Sala dla oddziału przedszkolnego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/>
              <a:t>Sala do zajęć kulinarnych 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254" y="4329291"/>
            <a:ext cx="3840783" cy="2164441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104" y="1721416"/>
            <a:ext cx="3045600" cy="2284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774" y="1247905"/>
            <a:ext cx="3084576" cy="231343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059" y="4085459"/>
            <a:ext cx="3031655" cy="2273741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575" y="1247905"/>
            <a:ext cx="3240996" cy="2430747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351" y="4007886"/>
            <a:ext cx="3135085" cy="2351314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1439293" y="549340"/>
            <a:ext cx="4578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>
                <a:solidFill>
                  <a:schemeClr val="accent2"/>
                </a:solidFill>
              </a:rPr>
              <a:t>Jarmark Bożonarodzeniowy i Wielkanocny</a:t>
            </a:r>
            <a:r>
              <a:rPr lang="pl-PL" dirty="0" smtClean="0">
                <a:solidFill>
                  <a:schemeClr val="accent2"/>
                </a:solidFill>
              </a:rPr>
              <a:t> </a:t>
            </a:r>
            <a:endParaRPr lang="pl-PL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9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080" y="750621"/>
            <a:ext cx="10515240" cy="553998"/>
          </a:xfrm>
        </p:spPr>
        <p:txBody>
          <a:bodyPr/>
          <a:lstStyle/>
          <a:p>
            <a:r>
              <a:rPr lang="pl-PL" dirty="0" smtClean="0"/>
              <a:t>Działania integrujące społeczność szkolną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053" y="1708408"/>
            <a:ext cx="3215221" cy="2411416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44231" y="2061626"/>
            <a:ext cx="3778504" cy="2833878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80" y="3810907"/>
            <a:ext cx="3643878" cy="2732909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969072" y="2009442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Dzień śpiocha</a:t>
            </a:r>
            <a:endParaRPr lang="pl-PL" dirty="0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641" y="3478565"/>
            <a:ext cx="2303778" cy="296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343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60" y="1129736"/>
            <a:ext cx="3364992" cy="2523744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733" y="3887953"/>
            <a:ext cx="3517392" cy="2638044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356" y="1751666"/>
            <a:ext cx="3874008" cy="2905506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2813538" y="693336"/>
            <a:ext cx="2842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Wspólne śpiewanie kolęd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73076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5" y="2897755"/>
            <a:ext cx="3035808" cy="2276856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813" y="1443147"/>
            <a:ext cx="3457381" cy="2593036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082" y="4298358"/>
            <a:ext cx="4198845" cy="2040376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407" y="2562983"/>
            <a:ext cx="2209800" cy="2946400"/>
          </a:xfrm>
          <a:prstGeom prst="rect">
            <a:avLst/>
          </a:prstGeom>
        </p:spPr>
      </p:pic>
      <p:sp>
        <p:nvSpPr>
          <p:cNvPr id="10" name="pole tekstowe 9"/>
          <p:cNvSpPr txBox="1"/>
          <p:nvPr/>
        </p:nvSpPr>
        <p:spPr>
          <a:xfrm>
            <a:off x="2833636" y="534641"/>
            <a:ext cx="40591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/>
              <a:t>Bale andrzejkowe, karnawałowe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/>
              <a:t>Dzień dziewczynki, Dzień chłopaka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432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Symbol zastępczy zawartości 3"/>
          <p:cNvPicPr/>
          <p:nvPr/>
        </p:nvPicPr>
        <p:blipFill>
          <a:blip r:embed="rId2"/>
          <a:stretch/>
        </p:blipFill>
        <p:spPr>
          <a:xfrm>
            <a:off x="7164475" y="3702752"/>
            <a:ext cx="2970447" cy="2412264"/>
          </a:xfrm>
          <a:prstGeom prst="rect">
            <a:avLst/>
          </a:prstGeom>
          <a:ln>
            <a:noFill/>
          </a:ln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46" y="2362928"/>
            <a:ext cx="2814066" cy="3752088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760" y="303360"/>
            <a:ext cx="3668452" cy="2751339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329" y="3728432"/>
            <a:ext cx="3182112" cy="2386584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1814205" y="1004835"/>
            <a:ext cx="1816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Głośne czytanie</a:t>
            </a:r>
            <a:endParaRPr lang="pl-P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5305" y="451923"/>
            <a:ext cx="2209800" cy="29464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192" y="3974894"/>
            <a:ext cx="1634490" cy="217932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120" y="2397669"/>
            <a:ext cx="3118104" cy="2338578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144" y="3398323"/>
            <a:ext cx="3567797" cy="2675848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1386673" y="874207"/>
            <a:ext cx="62479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/>
              <a:t>Współpraca ze schroniskiem dla zwierząt w Tomarynach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75178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453" y="2306781"/>
            <a:ext cx="3204048" cy="213603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78" y="4001040"/>
            <a:ext cx="3612263" cy="2408175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0407" y="4070461"/>
            <a:ext cx="3508131" cy="2338754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213" y="661443"/>
            <a:ext cx="3140508" cy="2093672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965" y="661443"/>
            <a:ext cx="3291582" cy="2194388"/>
          </a:xfrm>
          <a:prstGeom prst="rect">
            <a:avLst/>
          </a:prstGeom>
        </p:spPr>
      </p:pic>
      <p:sp>
        <p:nvSpPr>
          <p:cNvPr id="10" name="pole tekstowe 9"/>
          <p:cNvSpPr txBox="1"/>
          <p:nvPr/>
        </p:nvSpPr>
        <p:spPr>
          <a:xfrm>
            <a:off x="5556738" y="733530"/>
            <a:ext cx="1739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Witamy wiosnę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16988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353" y="3984911"/>
            <a:ext cx="3340608" cy="2505456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34" y="2939883"/>
            <a:ext cx="3471672" cy="2603754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90054" y="1397843"/>
            <a:ext cx="3656584" cy="2742438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548" y="1123615"/>
            <a:ext cx="3238232" cy="2428674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2069959" y="432080"/>
            <a:ext cx="5577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Wspólne przygotowania do Świąt Bożego Narodzenia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12679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080" y="842954"/>
            <a:ext cx="7723116" cy="369332"/>
          </a:xfrm>
        </p:spPr>
        <p:txBody>
          <a:bodyPr/>
          <a:lstStyle/>
          <a:p>
            <a:pPr algn="ctr"/>
            <a:r>
              <a:rPr lang="pl-PL" sz="2400" dirty="0" smtClean="0">
                <a:solidFill>
                  <a:schemeClr val="tx1"/>
                </a:solidFill>
              </a:rPr>
              <a:t>Wspólne zajęcia uczniów klas starszych z młodszymi</a:t>
            </a:r>
            <a:endParaRPr lang="pl-PL" sz="2400" dirty="0">
              <a:solidFill>
                <a:schemeClr val="tx1"/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671" y="1414271"/>
            <a:ext cx="2606743" cy="3475657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455" y="3904476"/>
            <a:ext cx="3328416" cy="2496312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80" y="1695069"/>
            <a:ext cx="3420576" cy="2565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32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62" r="4479"/>
          <a:stretch/>
        </p:blipFill>
        <p:spPr>
          <a:xfrm>
            <a:off x="4957952" y="1059079"/>
            <a:ext cx="3527186" cy="252400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026" r="4463"/>
          <a:stretch/>
        </p:blipFill>
        <p:spPr>
          <a:xfrm>
            <a:off x="36670" y="3986045"/>
            <a:ext cx="4374557" cy="2398531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65" y="1059079"/>
            <a:ext cx="3941862" cy="2627908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09"/>
          <a:stretch/>
        </p:blipFill>
        <p:spPr>
          <a:xfrm>
            <a:off x="4947100" y="3938555"/>
            <a:ext cx="3538038" cy="2358933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9064" y="2373033"/>
            <a:ext cx="2974848" cy="2231136"/>
          </a:xfrm>
          <a:prstGeom prst="rect">
            <a:avLst/>
          </a:prstGeom>
        </p:spPr>
      </p:pic>
      <p:sp>
        <p:nvSpPr>
          <p:cNvPr id="10" name="pole tekstowe 9"/>
          <p:cNvSpPr txBox="1"/>
          <p:nvPr/>
        </p:nvSpPr>
        <p:spPr>
          <a:xfrm>
            <a:off x="4145221" y="334272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Mikołajki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36380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271" y="2858397"/>
            <a:ext cx="3357107" cy="2517831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612949" y="1024932"/>
            <a:ext cx="847076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/>
              <a:t>Bibliotekę i czytelnię z centrum multimedialnym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/>
              <a:t>Świetlicę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/>
              <a:t>Stołówkę zależną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Gabinet pedagoga, psychologa, doradcy zawodowego, logopedy, pielęgniarki, stomatologa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00875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332" y="2122555"/>
            <a:ext cx="2518159" cy="3357545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746" y="2193590"/>
            <a:ext cx="4287297" cy="3215473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3094892" y="1085222"/>
            <a:ext cx="30396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dirty="0" smtClean="0"/>
              <a:t>Nocowanie w szkole 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3920180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02040" y="842954"/>
            <a:ext cx="8851280" cy="369332"/>
          </a:xfrm>
        </p:spPr>
        <p:txBody>
          <a:bodyPr/>
          <a:lstStyle/>
          <a:p>
            <a:r>
              <a:rPr lang="pl-PL" sz="2400" dirty="0" smtClean="0">
                <a:solidFill>
                  <a:schemeClr val="tx1"/>
                </a:solidFill>
              </a:rPr>
              <a:t>Audycje muzyczne</a:t>
            </a:r>
            <a:endParaRPr lang="pl-PL" sz="2400" dirty="0">
              <a:solidFill>
                <a:schemeClr val="tx1"/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98" y="1485327"/>
            <a:ext cx="2624695" cy="3529001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401" y="1417688"/>
            <a:ext cx="2675001" cy="359664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4"/>
          <a:stretch/>
        </p:blipFill>
        <p:spPr>
          <a:xfrm>
            <a:off x="6647489" y="3409122"/>
            <a:ext cx="2673358" cy="3346552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22"/>
          <a:stretch/>
        </p:blipFill>
        <p:spPr>
          <a:xfrm>
            <a:off x="2423940" y="3360747"/>
            <a:ext cx="2695241" cy="3307161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847" y="1229692"/>
            <a:ext cx="2427282" cy="325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476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/>
          </p:nvPr>
        </p:nvSpPr>
        <p:spPr>
          <a:xfrm>
            <a:off x="838080" y="565955"/>
            <a:ext cx="10515240" cy="923330"/>
          </a:xfrm>
        </p:spPr>
        <p:txBody>
          <a:bodyPr/>
          <a:lstStyle/>
          <a:p>
            <a:r>
              <a:rPr lang="pl-PL" sz="2400" dirty="0" smtClean="0"/>
              <a:t>Działania o charakterze patriotycznym</a:t>
            </a:r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2867" y="2052102"/>
            <a:ext cx="2400072" cy="336499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584" y="3913385"/>
            <a:ext cx="3217281" cy="2412961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015" y="1097594"/>
            <a:ext cx="2034440" cy="2874264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711" y="3990184"/>
            <a:ext cx="3677221" cy="2453396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837" y="1269449"/>
            <a:ext cx="2925028" cy="2193771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22" y="980648"/>
            <a:ext cx="2117216" cy="2991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186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509" y="918167"/>
            <a:ext cx="3950208" cy="2633472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1461052" y="839658"/>
            <a:ext cx="39164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/>
              <a:t>Wieczornice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/>
              <a:t>Apele z okazji świąt narodowych </a:t>
            </a:r>
            <a:endParaRPr lang="pl-PL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89" y="1993466"/>
            <a:ext cx="3217281" cy="2412961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359" y="3852159"/>
            <a:ext cx="4050195" cy="270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55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747" y="655980"/>
            <a:ext cx="3238501" cy="2159001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1162878" y="854765"/>
            <a:ext cx="2218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Żywe lekcje historii</a:t>
            </a:r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767" y="3915144"/>
            <a:ext cx="2925028" cy="2193771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950" y="3117029"/>
            <a:ext cx="2457812" cy="3299999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281" y="1480043"/>
            <a:ext cx="2905539" cy="2179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7123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315" y="279606"/>
            <a:ext cx="3207755" cy="2405817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2236304" y="1113183"/>
            <a:ext cx="2451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Wycieczki historyczne</a:t>
            </a:r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66" y="2295959"/>
            <a:ext cx="3597429" cy="2698072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756" y="2914112"/>
            <a:ext cx="2628385" cy="3533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23686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07068" y="130630"/>
            <a:ext cx="3105126" cy="826040"/>
          </a:xfrm>
        </p:spPr>
        <p:txBody>
          <a:bodyPr/>
          <a:lstStyle/>
          <a:p>
            <a:r>
              <a:rPr lang="pl-PL" sz="2400" dirty="0" smtClean="0"/>
              <a:t>Zajęcia rozwijające</a:t>
            </a:r>
            <a:endParaRPr lang="pl-PL" sz="2400" dirty="0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 flipH="1">
            <a:off x="974689" y="1697469"/>
            <a:ext cx="4099728" cy="673942"/>
          </a:xfrm>
        </p:spPr>
        <p:txBody>
          <a:bodyPr>
            <a:no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dirty="0" smtClean="0">
                <a:solidFill>
                  <a:schemeClr val="tx2"/>
                </a:solidFill>
              </a:rPr>
              <a:t>Szachy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dirty="0" smtClean="0">
                <a:solidFill>
                  <a:schemeClr val="tx2"/>
                </a:solidFill>
              </a:rPr>
              <a:t>Programowanie </a:t>
            </a:r>
            <a:endParaRPr lang="pl-PL" dirty="0">
              <a:solidFill>
                <a:schemeClr val="tx2"/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809" y="3368711"/>
            <a:ext cx="3195375" cy="239653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721" y="3368710"/>
            <a:ext cx="3195376" cy="2396532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61" y="3305908"/>
            <a:ext cx="3362848" cy="2522136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845" y="602199"/>
            <a:ext cx="3282462" cy="2461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33070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73240" y="2652042"/>
            <a:ext cx="4461468" cy="553998"/>
          </a:xfrm>
        </p:spPr>
        <p:txBody>
          <a:bodyPr/>
          <a:lstStyle/>
          <a:p>
            <a:r>
              <a:rPr lang="pl-PL" dirty="0" smtClean="0"/>
              <a:t>Gazetka szkolna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574" y="1101594"/>
            <a:ext cx="3231251" cy="4873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23334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080" y="473622"/>
            <a:ext cx="10515240" cy="1107996"/>
          </a:xfrm>
        </p:spPr>
        <p:txBody>
          <a:bodyPr/>
          <a:lstStyle/>
          <a:p>
            <a:pPr algn="ctr"/>
            <a:r>
              <a:rPr lang="pl-PL" dirty="0" smtClean="0"/>
              <a:t>Realizacja projektu ,,Akademia nowoczesnych szkół Gminy </a:t>
            </a:r>
            <a:r>
              <a:rPr lang="pl-PL" dirty="0" smtClean="0"/>
              <a:t>Olsztynek”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10"/>
          <a:stretch/>
        </p:blipFill>
        <p:spPr>
          <a:xfrm>
            <a:off x="2938515" y="1828800"/>
            <a:ext cx="3804395" cy="4411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146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28032" y="139328"/>
            <a:ext cx="10515240" cy="1107996"/>
          </a:xfrm>
        </p:spPr>
        <p:txBody>
          <a:bodyPr/>
          <a:lstStyle/>
          <a:p>
            <a:pPr algn="ctr"/>
            <a:r>
              <a:rPr lang="pl-PL" dirty="0" smtClean="0"/>
              <a:t>Gazetki </a:t>
            </a:r>
            <a:r>
              <a:rPr lang="pl-PL" dirty="0" smtClean="0"/>
              <a:t>informacyjne -  </a:t>
            </a:r>
            <a:r>
              <a:rPr lang="pl-PL" dirty="0" smtClean="0"/>
              <a:t>Szkoły Promującej Zdrowie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4" r="7702" b="12414"/>
          <a:stretch/>
        </p:blipFill>
        <p:spPr>
          <a:xfrm>
            <a:off x="5253479" y="4270794"/>
            <a:ext cx="2920146" cy="2240274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" r="4625" b="8443"/>
          <a:stretch/>
        </p:blipFill>
        <p:spPr>
          <a:xfrm>
            <a:off x="1477107" y="4289058"/>
            <a:ext cx="3024555" cy="2203745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36" t="17638" r="38392" b="17797"/>
          <a:stretch/>
        </p:blipFill>
        <p:spPr>
          <a:xfrm>
            <a:off x="7916068" y="1498516"/>
            <a:ext cx="1820783" cy="2521086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413" y="1860779"/>
            <a:ext cx="2621201" cy="1965901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8" t="3619" r="2486" b="5194"/>
          <a:stretch/>
        </p:blipFill>
        <p:spPr>
          <a:xfrm rot="5400000">
            <a:off x="2493734" y="1781541"/>
            <a:ext cx="2585974" cy="1890149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8" t="6974" r="11117" b="11756"/>
          <a:stretch/>
        </p:blipFill>
        <p:spPr>
          <a:xfrm rot="5400000">
            <a:off x="4930231" y="1789319"/>
            <a:ext cx="2585976" cy="1939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694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07067" y="1939332"/>
            <a:ext cx="5938762" cy="1818752"/>
          </a:xfrm>
        </p:spPr>
        <p:txBody>
          <a:bodyPr/>
          <a:lstStyle/>
          <a:p>
            <a:pPr algn="ctr"/>
            <a:r>
              <a:rPr lang="pl-PL" dirty="0" smtClean="0"/>
              <a:t/>
            </a:r>
            <a:br>
              <a:rPr lang="pl-PL" dirty="0" smtClean="0"/>
            </a:b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Podejmowane przez szkołę działania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2824940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858944" y="2180491"/>
            <a:ext cx="8500907" cy="1205803"/>
          </a:xfrm>
        </p:spPr>
        <p:txBody>
          <a:bodyPr/>
          <a:lstStyle/>
          <a:p>
            <a:r>
              <a:rPr lang="pl-PL" dirty="0" smtClean="0"/>
              <a:t>Dziękujemy za uwagę.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008646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extShape 2"/>
          <p:cNvSpPr txBox="1"/>
          <p:nvPr/>
        </p:nvSpPr>
        <p:spPr>
          <a:xfrm>
            <a:off x="838080" y="535818"/>
            <a:ext cx="10515240" cy="676656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r>
              <a:rPr lang="pl-PL" sz="2800" spc="-1" dirty="0" smtClean="0">
                <a:solidFill>
                  <a:schemeClr val="accent2"/>
                </a:solidFill>
                <a:latin typeface="Calibri"/>
              </a:rPr>
              <a:t>DZIAŁANIA O CHARAKTERZE</a:t>
            </a:r>
            <a:r>
              <a:rPr lang="pl-PL" sz="2800" spc="-1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pl-PL" sz="2800" spc="-1" dirty="0" smtClean="0">
                <a:solidFill>
                  <a:schemeClr val="accent2"/>
                </a:solidFill>
                <a:latin typeface="Calibri"/>
              </a:rPr>
              <a:t>SPORTOWYM</a:t>
            </a:r>
            <a:endParaRPr lang="pl-PL" sz="2800" b="0" strike="noStrike" spc="-1" dirty="0">
              <a:solidFill>
                <a:schemeClr val="accent2"/>
              </a:solidFill>
              <a:latin typeface="Calibri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523" y="1234440"/>
            <a:ext cx="3627120" cy="241808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164" y="3055581"/>
            <a:ext cx="3501852" cy="2626389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769" y="3876944"/>
            <a:ext cx="3648162" cy="2432108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1731164" y="1764695"/>
            <a:ext cx="2239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Olimpiady sportowe</a:t>
            </a:r>
            <a:endParaRPr lang="pl-P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849" y="555967"/>
            <a:ext cx="3631860" cy="2723895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875" y="3286674"/>
            <a:ext cx="3429000" cy="2484477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043" y="3477082"/>
            <a:ext cx="3218688" cy="2332096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1946133" y="835607"/>
            <a:ext cx="27263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>
                <a:solidFill>
                  <a:schemeClr val="accent1"/>
                </a:solidFill>
              </a:rPr>
              <a:t>Kluby sportowe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874208" y="1919235"/>
            <a:ext cx="5741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/>
              <a:t>UKS Perły Olsztynek – piłka nożna dziewcząt</a:t>
            </a:r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/>
              <a:t>SKS- y</a:t>
            </a:r>
          </a:p>
        </p:txBody>
      </p:sp>
    </p:spTree>
    <p:extLst>
      <p:ext uri="{BB962C8B-B14F-4D97-AF65-F5344CB8AC3E}">
        <p14:creationId xmlns:p14="http://schemas.microsoft.com/office/powerpoint/2010/main" val="62198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aseta">
  <a:themeElements>
    <a:clrScheme name="Fas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s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741</TotalTime>
  <Words>590</Words>
  <Application>Microsoft Office PowerPoint</Application>
  <PresentationFormat>Panoramiczny</PresentationFormat>
  <Paragraphs>131</Paragraphs>
  <Slides>70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9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70</vt:i4>
      </vt:variant>
    </vt:vector>
  </HeadingPairs>
  <TitlesOfParts>
    <vt:vector size="81" baseType="lpstr">
      <vt:lpstr>Arial</vt:lpstr>
      <vt:lpstr>Calibri</vt:lpstr>
      <vt:lpstr>Calibri Light</vt:lpstr>
      <vt:lpstr>DejaVu Sans</vt:lpstr>
      <vt:lpstr>Symbol</vt:lpstr>
      <vt:lpstr>Times New Roman</vt:lpstr>
      <vt:lpstr>Trebuchet MS</vt:lpstr>
      <vt:lpstr>Wingdings</vt:lpstr>
      <vt:lpstr>Wingdings 3</vt:lpstr>
      <vt:lpstr>Office Theme</vt:lpstr>
      <vt:lpstr>Faseta</vt:lpstr>
      <vt:lpstr>Prezentacja programu PowerPoint</vt:lpstr>
      <vt:lpstr>Prezentacja programu PowerPoint</vt:lpstr>
      <vt:lpstr>Prezentacja programu PowerPoint</vt:lpstr>
      <vt:lpstr>Baza szkoły</vt:lpstr>
      <vt:lpstr>Prezentacja programu PowerPoint</vt:lpstr>
      <vt:lpstr>Prezentacja programu PowerPoint</vt:lpstr>
      <vt:lpstr>   Podejmowane przez szkołę działania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Inne działania o charakterze sportowym</vt:lpstr>
      <vt:lpstr>Prezentacja programu PowerPoint</vt:lpstr>
      <vt:lpstr>Przerwy z ,,Belgijką”</vt:lpstr>
      <vt:lpstr>Zajęcia sportowe rekreacyjne w czasie przerw</vt:lpstr>
      <vt:lpstr>Prezentacja programu PowerPoint</vt:lpstr>
      <vt:lpstr>Prezentacja programu PowerPoint</vt:lpstr>
      <vt:lpstr>Wycieczki</vt:lpstr>
      <vt:lpstr>Bicie rekordu Guinnessa</vt:lpstr>
      <vt:lpstr>Współpraca z instytucjami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Działania o charakterze zdrowotnym i profilaktycznym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Zajęcia kulinarne</vt:lpstr>
      <vt:lpstr>Realizowane programy</vt:lpstr>
      <vt:lpstr>Prezentacja programu PowerPoint</vt:lpstr>
      <vt:lpstr>Prezentacja programu PowerPoint</vt:lpstr>
      <vt:lpstr>Prezentacja programu PowerPoint</vt:lpstr>
      <vt:lpstr>Cicha sala</vt:lpstr>
      <vt:lpstr>Prezentacja programu PowerPoint</vt:lpstr>
      <vt:lpstr>Prezentacja programu PowerPoint</vt:lpstr>
      <vt:lpstr>Prezentacja programu PowerPoint</vt:lpstr>
      <vt:lpstr>Działania na rzecz społeczności lokalnej</vt:lpstr>
      <vt:lpstr>Prezentacja programu PowerPoint</vt:lpstr>
      <vt:lpstr>Prezentacja programu PowerPoint</vt:lpstr>
      <vt:lpstr>Prezentacja programu PowerPoint</vt:lpstr>
      <vt:lpstr>Prezentacja programu PowerPoint</vt:lpstr>
      <vt:lpstr>Działania integrujące społeczność szkolną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Wspólne zajęcia uczniów klas starszych z młodszymi</vt:lpstr>
      <vt:lpstr>Prezentacja programu PowerPoint</vt:lpstr>
      <vt:lpstr>Prezentacja programu PowerPoint</vt:lpstr>
      <vt:lpstr>Audycje muzyczne</vt:lpstr>
      <vt:lpstr>Prezentacja programu PowerPoint</vt:lpstr>
      <vt:lpstr>Prezentacja programu PowerPoint</vt:lpstr>
      <vt:lpstr>Prezentacja programu PowerPoint</vt:lpstr>
      <vt:lpstr>Prezentacja programu PowerPoint</vt:lpstr>
      <vt:lpstr>Zajęcia rozwijające</vt:lpstr>
      <vt:lpstr>Gazetka szkolna</vt:lpstr>
      <vt:lpstr>Realizacja projektu ,,Akademia nowoczesnych szkół Gminy Olsztynek”</vt:lpstr>
      <vt:lpstr>Gazetki informacyjne -  Szkoły Promującej Zdrowie</vt:lpstr>
      <vt:lpstr>Dziękujemy za uwagę.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subject/>
  <dc:creator>HP</dc:creator>
  <dc:description/>
  <cp:lastModifiedBy>HP</cp:lastModifiedBy>
  <cp:revision>85</cp:revision>
  <dcterms:created xsi:type="dcterms:W3CDTF">2020-02-23T09:30:47Z</dcterms:created>
  <dcterms:modified xsi:type="dcterms:W3CDTF">2020-04-17T19:11:13Z</dcterms:modified>
  <dc:language>pl-PL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Company">
    <vt:lpwstr>Hewlett-Packard</vt:lpwstr>
  </property>
  <property fmtid="{D5CDD505-2E9C-101B-9397-08002B2CF9AE}" pid="4" name="HiddenSlides">
    <vt:i4>0</vt:i4>
  </property>
  <property fmtid="{D5CDD505-2E9C-101B-9397-08002B2CF9AE}" pid="5" name="HyperlinksChanged">
    <vt:bool>false</vt:bool>
  </property>
  <property fmtid="{D5CDD505-2E9C-101B-9397-08002B2CF9AE}" pid="6" name="LinksUpToDate">
    <vt:bool>false</vt:bool>
  </property>
  <property fmtid="{D5CDD505-2E9C-101B-9397-08002B2CF9AE}" pid="7" name="MMClips">
    <vt:i4>0</vt:i4>
  </property>
  <property fmtid="{D5CDD505-2E9C-101B-9397-08002B2CF9AE}" pid="8" name="Notes">
    <vt:i4>0</vt:i4>
  </property>
  <property fmtid="{D5CDD505-2E9C-101B-9397-08002B2CF9AE}" pid="9" name="PresentationFormat">
    <vt:lpwstr>Panoramiczny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i4>15</vt:i4>
  </property>
</Properties>
</file>