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DDA04E19-EE8B-4CBF-881B-287B3BB59E83}">
          <p14:sldIdLst>
            <p14:sldId id="263"/>
            <p14:sldId id="256"/>
            <p14:sldId id="257"/>
            <p14:sldId id="258"/>
            <p14:sldId id="259"/>
            <p14:sldId id="260"/>
            <p14:sldId id="261"/>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95" d="100"/>
          <a:sy n="95" d="100"/>
        </p:scale>
        <p:origin x="501"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1BC592-B6F6-427F-87BE-DD6848089C02}"/>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249BF505-4812-42F7-90FC-9BCCB5A1C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F657FE9E-8BA6-4A15-8D73-685D649F0799}"/>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5" name="Symbol zastępczy stopki 4">
            <a:extLst>
              <a:ext uri="{FF2B5EF4-FFF2-40B4-BE49-F238E27FC236}">
                <a16:creationId xmlns:a16="http://schemas.microsoft.com/office/drawing/2014/main" id="{21FAC9D9-1C66-441A-BD0F-3F8EA0B899B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6A82732-8398-4053-BE5E-4406A3823B81}"/>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2266953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BAF312-5E9E-46A9-88AF-55B1BEAC33E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07C2EEC-B813-45C6-8D28-DFB4E6CDE0D5}"/>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1E7ABF2-24F5-4639-8000-7C138AF793ED}"/>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5" name="Symbol zastępczy stopki 4">
            <a:extLst>
              <a:ext uri="{FF2B5EF4-FFF2-40B4-BE49-F238E27FC236}">
                <a16:creationId xmlns:a16="http://schemas.microsoft.com/office/drawing/2014/main" id="{98E16520-8ACB-4216-929E-BA857F41520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7198514-AB28-4642-9241-5EC274E2EB05}"/>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1048492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2A68232B-8055-49CE-B05A-CF0BB9740D64}"/>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9476154-A02A-4158-AB7C-453BCFB203FC}"/>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C6D7457-812A-4FAE-B3B9-39A094A31BBB}"/>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5" name="Symbol zastępczy stopki 4">
            <a:extLst>
              <a:ext uri="{FF2B5EF4-FFF2-40B4-BE49-F238E27FC236}">
                <a16:creationId xmlns:a16="http://schemas.microsoft.com/office/drawing/2014/main" id="{0C8DA7FB-E75D-47F4-A172-DCAFF20A88A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7221CA7-446F-4DCB-AF39-8D0ABDAFFF97}"/>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50674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CE6AC6-B6AB-434A-AE98-C045BFCF732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3300A87-9595-4668-A4DA-AA6E06BED2D8}"/>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B60B29F-67DF-402E-9B32-F7EA7A6D8C53}"/>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5" name="Symbol zastępczy stopki 4">
            <a:extLst>
              <a:ext uri="{FF2B5EF4-FFF2-40B4-BE49-F238E27FC236}">
                <a16:creationId xmlns:a16="http://schemas.microsoft.com/office/drawing/2014/main" id="{AF66E91E-B760-47E1-BD88-6898123306A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46C902D-DA84-4F12-AB5D-1BC8762888EC}"/>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2964927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C695A6-7AED-4989-9F26-312718A28D9E}"/>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92FBC7C6-8231-4240-8100-FCAB01100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54DA711B-DBBD-4702-96C4-2B12CD5E756F}"/>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5" name="Symbol zastępczy stopki 4">
            <a:extLst>
              <a:ext uri="{FF2B5EF4-FFF2-40B4-BE49-F238E27FC236}">
                <a16:creationId xmlns:a16="http://schemas.microsoft.com/office/drawing/2014/main" id="{50731D0A-B42B-4E96-93E7-3E0B9BA1C25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91C2790-33BB-4CCA-ADDE-B04C1D14576D}"/>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218091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DFB75F-1007-4A76-B231-4F4D8134C0E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EAF82CE-4C78-4920-A097-4E5E07C3DFC5}"/>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338B5E5E-E6FF-4781-A270-1A27EE85EE18}"/>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2C13DE4F-DA89-4D0A-A0AE-70939B430180}"/>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6" name="Symbol zastępczy stopki 5">
            <a:extLst>
              <a:ext uri="{FF2B5EF4-FFF2-40B4-BE49-F238E27FC236}">
                <a16:creationId xmlns:a16="http://schemas.microsoft.com/office/drawing/2014/main" id="{FED4E293-FE92-4712-95F3-4B3D4A58AB6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D4184D8-538E-4607-9561-30E77E0E3AE1}"/>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98292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170AB8F-5A93-4AC0-8252-90F891A07887}"/>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4E1DC16-F7BA-413F-BE69-7303DD8359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02EB73DE-1AC8-4905-953D-6558A458ADDE}"/>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428EBED-F9AA-4E20-8BC4-48698AE238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031F33C3-CFB6-4318-96E0-BAF9CCA03E6C}"/>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33B63776-075A-4183-8AA6-E4D4A7DEF7E4}"/>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8" name="Symbol zastępczy stopki 7">
            <a:extLst>
              <a:ext uri="{FF2B5EF4-FFF2-40B4-BE49-F238E27FC236}">
                <a16:creationId xmlns:a16="http://schemas.microsoft.com/office/drawing/2014/main" id="{D02DA572-D56D-4044-BA89-5E2572224D4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C0699C1A-4C23-4B85-B240-A2FD325CE53C}"/>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283787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2A3D6A-5E1B-47D9-AB68-0FE12C27B53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01170777-38E3-4170-8921-DC9FFAAF5C41}"/>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4" name="Symbol zastępczy stopki 3">
            <a:extLst>
              <a:ext uri="{FF2B5EF4-FFF2-40B4-BE49-F238E27FC236}">
                <a16:creationId xmlns:a16="http://schemas.microsoft.com/office/drawing/2014/main" id="{65722A72-F6DF-49C3-A9D8-380872A35A6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67BB26E0-4258-4711-B6D9-D9F46399D32B}"/>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40050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DF31AF77-34CC-4C81-B098-B8C4EF3A8191}"/>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3" name="Symbol zastępczy stopki 2">
            <a:extLst>
              <a:ext uri="{FF2B5EF4-FFF2-40B4-BE49-F238E27FC236}">
                <a16:creationId xmlns:a16="http://schemas.microsoft.com/office/drawing/2014/main" id="{1EA710E5-87E0-4587-9304-C1B2F235DA98}"/>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B4C0E448-7714-4466-85DF-6C2C853F517E}"/>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166143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DCE30F-1E4B-4479-BDD0-307EE3D17EC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2B9408D1-449E-4864-A2FD-84117EE46C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9D35B973-C7F9-4EF5-8ECF-75A5DE7B2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8AA33263-43BA-48DF-9770-959D8193DD46}"/>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6" name="Symbol zastępczy stopki 5">
            <a:extLst>
              <a:ext uri="{FF2B5EF4-FFF2-40B4-BE49-F238E27FC236}">
                <a16:creationId xmlns:a16="http://schemas.microsoft.com/office/drawing/2014/main" id="{F8CBF368-0352-42C3-BE40-2B458623D040}"/>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39F385B9-2FF5-43E7-BFC5-613C52AD309E}"/>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136472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9A1374-487C-4C0E-B662-F29B39AABDB8}"/>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86B13F80-E5C3-46C4-9852-3D34863ABB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6BB74845-E93A-4AA4-AC75-1442CF56A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4B18AC8B-A2D6-4C2B-A381-02DEF4F6B40D}"/>
              </a:ext>
            </a:extLst>
          </p:cNvPr>
          <p:cNvSpPr>
            <a:spLocks noGrp="1"/>
          </p:cNvSpPr>
          <p:nvPr>
            <p:ph type="dt" sz="half" idx="10"/>
          </p:nvPr>
        </p:nvSpPr>
        <p:spPr/>
        <p:txBody>
          <a:bodyPr/>
          <a:lstStyle/>
          <a:p>
            <a:fld id="{29855297-2FED-4F40-BD6A-79CB9EB5DB58}" type="datetimeFigureOut">
              <a:rPr lang="pl-PL" smtClean="0"/>
              <a:t>24.09.2020</a:t>
            </a:fld>
            <a:endParaRPr lang="pl-PL"/>
          </a:p>
        </p:txBody>
      </p:sp>
      <p:sp>
        <p:nvSpPr>
          <p:cNvPr id="6" name="Symbol zastępczy stopki 5">
            <a:extLst>
              <a:ext uri="{FF2B5EF4-FFF2-40B4-BE49-F238E27FC236}">
                <a16:creationId xmlns:a16="http://schemas.microsoft.com/office/drawing/2014/main" id="{287CFD6F-FC0E-4709-8C65-9D10A72556B8}"/>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7F1F24D-DF9B-46DD-8C7E-24CF0477B069}"/>
              </a:ext>
            </a:extLst>
          </p:cNvPr>
          <p:cNvSpPr>
            <a:spLocks noGrp="1"/>
          </p:cNvSpPr>
          <p:nvPr>
            <p:ph type="sldNum" sz="quarter" idx="12"/>
          </p:nvPr>
        </p:nvSpPr>
        <p:spPr/>
        <p:txBody>
          <a:bodyPr/>
          <a:lstStyle/>
          <a:p>
            <a:fld id="{D56485EF-A842-43FC-AEFF-DDD2F6147FB8}" type="slidenum">
              <a:rPr lang="pl-PL" smtClean="0"/>
              <a:t>‹#›</a:t>
            </a:fld>
            <a:endParaRPr lang="pl-PL"/>
          </a:p>
        </p:txBody>
      </p:sp>
    </p:spTree>
    <p:extLst>
      <p:ext uri="{BB962C8B-B14F-4D97-AF65-F5344CB8AC3E}">
        <p14:creationId xmlns:p14="http://schemas.microsoft.com/office/powerpoint/2010/main" val="796606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4CD3334B-A424-42A1-961F-F55CDDFE97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884F26E-7E51-439E-8BDD-05ED739E86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9B5C7B7-79F5-425C-9F19-AFED05DDF3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855297-2FED-4F40-BD6A-79CB9EB5DB58}" type="datetimeFigureOut">
              <a:rPr lang="pl-PL" smtClean="0"/>
              <a:t>24.09.2020</a:t>
            </a:fld>
            <a:endParaRPr lang="pl-PL"/>
          </a:p>
        </p:txBody>
      </p:sp>
      <p:sp>
        <p:nvSpPr>
          <p:cNvPr id="5" name="Symbol zastępczy stopki 4">
            <a:extLst>
              <a:ext uri="{FF2B5EF4-FFF2-40B4-BE49-F238E27FC236}">
                <a16:creationId xmlns:a16="http://schemas.microsoft.com/office/drawing/2014/main" id="{19A304FB-A0A5-432D-8727-0221E9D7E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E2458002-6564-4F4C-9732-F8B3E7F5E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485EF-A842-43FC-AEFF-DDD2F6147FB8}" type="slidenum">
              <a:rPr lang="pl-PL" smtClean="0"/>
              <a:t>‹#›</a:t>
            </a:fld>
            <a:endParaRPr lang="pl-PL"/>
          </a:p>
        </p:txBody>
      </p:sp>
    </p:spTree>
    <p:extLst>
      <p:ext uri="{BB962C8B-B14F-4D97-AF65-F5344CB8AC3E}">
        <p14:creationId xmlns:p14="http://schemas.microsoft.com/office/powerpoint/2010/main" val="164170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ttēls 4">
            <a:extLst>
              <a:ext uri="{FF2B5EF4-FFF2-40B4-BE49-F238E27FC236}">
                <a16:creationId xmlns:a16="http://schemas.microsoft.com/office/drawing/2014/main" id="{67224FA9-97F9-4E0C-A158-A7290030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706" y="3032184"/>
            <a:ext cx="6826680" cy="196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3">
            <a:extLst>
              <a:ext uri="{FF2B5EF4-FFF2-40B4-BE49-F238E27FC236}">
                <a16:creationId xmlns:a16="http://schemas.microsoft.com/office/drawing/2014/main" id="{03979602-EB74-4E0A-A2CF-21C4D84D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1" y="188459"/>
            <a:ext cx="3322990" cy="9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F0B8732A-87C1-4F93-B335-9F852313CA32}"/>
              </a:ext>
            </a:extLst>
          </p:cNvPr>
          <p:cNvSpPr txBox="1"/>
          <p:nvPr/>
        </p:nvSpPr>
        <p:spPr>
          <a:xfrm>
            <a:off x="8417479" y="5396331"/>
            <a:ext cx="3649204" cy="1200329"/>
          </a:xfrm>
          <a:prstGeom prst="rect">
            <a:avLst/>
          </a:prstGeom>
          <a:noFill/>
        </p:spPr>
        <p:txBody>
          <a:bodyPr wrap="none" rtlCol="0">
            <a:spAutoFit/>
          </a:bodyPr>
          <a:lstStyle/>
          <a:p>
            <a:pPr algn="ctr"/>
            <a:r>
              <a:rPr lang="pl-PL" dirty="0"/>
              <a:t>Michał Piórkowski</a:t>
            </a:r>
          </a:p>
          <a:p>
            <a:endParaRPr lang="pl-PL" dirty="0"/>
          </a:p>
          <a:p>
            <a:pPr algn="r"/>
            <a:r>
              <a:rPr lang="pl-PL" dirty="0"/>
              <a:t>Zespół Szkolno-Przedszkolny </a:t>
            </a:r>
            <a:br>
              <a:rPr lang="pl-PL" dirty="0"/>
            </a:br>
            <a:r>
              <a:rPr lang="pl-PL" dirty="0"/>
              <a:t>im. Czesława Miłosza w Siemianicach</a:t>
            </a:r>
          </a:p>
        </p:txBody>
      </p:sp>
      <p:sp>
        <p:nvSpPr>
          <p:cNvPr id="7" name="Prostokąt 6">
            <a:extLst>
              <a:ext uri="{FF2B5EF4-FFF2-40B4-BE49-F238E27FC236}">
                <a16:creationId xmlns:a16="http://schemas.microsoft.com/office/drawing/2014/main" id="{F4A78C67-6967-466C-86E8-405522911D99}"/>
              </a:ext>
            </a:extLst>
          </p:cNvPr>
          <p:cNvSpPr/>
          <p:nvPr/>
        </p:nvSpPr>
        <p:spPr>
          <a:xfrm>
            <a:off x="1662197" y="1650721"/>
            <a:ext cx="8867606" cy="1077218"/>
          </a:xfrm>
          <a:prstGeom prst="rect">
            <a:avLst/>
          </a:prstGeom>
        </p:spPr>
        <p:txBody>
          <a:bodyPr wrap="square">
            <a:spAutoFit/>
          </a:bodyPr>
          <a:lstStyle/>
          <a:p>
            <a:pPr algn="ctr"/>
            <a:r>
              <a:rPr lang="en-US" sz="3200" dirty="0"/>
              <a:t>SLOWING DOWN- A New Face of European Education</a:t>
            </a:r>
            <a:endParaRPr lang="pl-PL" sz="3200" dirty="0"/>
          </a:p>
        </p:txBody>
      </p:sp>
    </p:spTree>
    <p:extLst>
      <p:ext uri="{BB962C8B-B14F-4D97-AF65-F5344CB8AC3E}">
        <p14:creationId xmlns:p14="http://schemas.microsoft.com/office/powerpoint/2010/main" val="203921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E5ED89-27E1-45A8-81D6-B7F520A35E47}"/>
              </a:ext>
            </a:extLst>
          </p:cNvPr>
          <p:cNvSpPr>
            <a:spLocks noGrp="1"/>
          </p:cNvSpPr>
          <p:nvPr>
            <p:ph type="ctrTitle"/>
          </p:nvPr>
        </p:nvSpPr>
        <p:spPr>
          <a:xfrm>
            <a:off x="1564257" y="1454989"/>
            <a:ext cx="9144000" cy="1566144"/>
          </a:xfrm>
        </p:spPr>
        <p:txBody>
          <a:bodyPr>
            <a:normAutofit fontScale="90000"/>
          </a:bodyPr>
          <a:lstStyle/>
          <a:p>
            <a:r>
              <a:rPr lang="pl-PL" b="1" dirty="0"/>
              <a:t>How to </a:t>
            </a:r>
            <a:r>
              <a:rPr lang="pl-PL" b="1" dirty="0" err="1"/>
              <a:t>improve</a:t>
            </a:r>
            <a:r>
              <a:rPr lang="pl-PL" b="1" dirty="0"/>
              <a:t> </a:t>
            </a:r>
            <a:r>
              <a:rPr lang="pl-PL" b="1" dirty="0" err="1"/>
              <a:t>communication</a:t>
            </a:r>
            <a:r>
              <a:rPr lang="pl-PL" b="1" dirty="0"/>
              <a:t> </a:t>
            </a:r>
            <a:r>
              <a:rPr lang="pl-PL" b="1" dirty="0" err="1"/>
              <a:t>between</a:t>
            </a:r>
            <a:r>
              <a:rPr lang="pl-PL" b="1" dirty="0"/>
              <a:t> </a:t>
            </a:r>
            <a:r>
              <a:rPr lang="pl-PL" b="1" dirty="0" err="1"/>
              <a:t>teachers</a:t>
            </a:r>
            <a:r>
              <a:rPr lang="pl-PL" b="1" dirty="0"/>
              <a:t> and </a:t>
            </a:r>
            <a:r>
              <a:rPr lang="pl-PL" b="1" dirty="0" err="1"/>
              <a:t>students</a:t>
            </a:r>
            <a:r>
              <a:rPr lang="pl-PL" b="1" dirty="0"/>
              <a:t>?</a:t>
            </a:r>
          </a:p>
        </p:txBody>
      </p:sp>
      <p:pic>
        <p:nvPicPr>
          <p:cNvPr id="1026" name="Attēls 4">
            <a:extLst>
              <a:ext uri="{FF2B5EF4-FFF2-40B4-BE49-F238E27FC236}">
                <a16:creationId xmlns:a16="http://schemas.microsoft.com/office/drawing/2014/main" id="{67224FA9-97F9-4E0C-A158-A7290030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73" y="189966"/>
            <a:ext cx="3285416" cy="9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3">
            <a:extLst>
              <a:ext uri="{FF2B5EF4-FFF2-40B4-BE49-F238E27FC236}">
                <a16:creationId xmlns:a16="http://schemas.microsoft.com/office/drawing/2014/main" id="{03979602-EB74-4E0A-A2CF-21C4D84D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1" y="188459"/>
            <a:ext cx="3322990" cy="9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F0B8732A-87C1-4F93-B335-9F852313CA32}"/>
              </a:ext>
            </a:extLst>
          </p:cNvPr>
          <p:cNvSpPr txBox="1"/>
          <p:nvPr/>
        </p:nvSpPr>
        <p:spPr>
          <a:xfrm>
            <a:off x="8417479" y="5396331"/>
            <a:ext cx="3649204" cy="1200329"/>
          </a:xfrm>
          <a:prstGeom prst="rect">
            <a:avLst/>
          </a:prstGeom>
          <a:noFill/>
        </p:spPr>
        <p:txBody>
          <a:bodyPr wrap="none" rtlCol="0">
            <a:spAutoFit/>
          </a:bodyPr>
          <a:lstStyle/>
          <a:p>
            <a:pPr algn="ctr"/>
            <a:r>
              <a:rPr lang="pl-PL" dirty="0"/>
              <a:t>Michał Piórkowski</a:t>
            </a:r>
          </a:p>
          <a:p>
            <a:endParaRPr lang="pl-PL" dirty="0"/>
          </a:p>
          <a:p>
            <a:pPr algn="r"/>
            <a:r>
              <a:rPr lang="pl-PL" dirty="0"/>
              <a:t>Zespół Szkolno-Przedszkolny </a:t>
            </a:r>
            <a:br>
              <a:rPr lang="pl-PL" dirty="0"/>
            </a:br>
            <a:r>
              <a:rPr lang="pl-PL" dirty="0"/>
              <a:t>im. Czesława Miłosza w Siemianicach</a:t>
            </a:r>
          </a:p>
        </p:txBody>
      </p:sp>
      <p:pic>
        <p:nvPicPr>
          <p:cNvPr id="5" name="Obraz 4">
            <a:extLst>
              <a:ext uri="{FF2B5EF4-FFF2-40B4-BE49-F238E27FC236}">
                <a16:creationId xmlns:a16="http://schemas.microsoft.com/office/drawing/2014/main" id="{D5A461EE-572F-464C-AB17-DEEDADB7FB87}"/>
              </a:ext>
            </a:extLst>
          </p:cNvPr>
          <p:cNvPicPr>
            <a:picLocks noChangeAspect="1"/>
          </p:cNvPicPr>
          <p:nvPr/>
        </p:nvPicPr>
        <p:blipFill>
          <a:blip r:embed="rId4"/>
          <a:stretch>
            <a:fillRect/>
          </a:stretch>
        </p:blipFill>
        <p:spPr>
          <a:xfrm>
            <a:off x="3499407" y="3429000"/>
            <a:ext cx="4543246" cy="2650226"/>
          </a:xfrm>
          <a:prstGeom prst="rect">
            <a:avLst/>
          </a:prstGeom>
          <a:effectLst>
            <a:softEdge rad="63500"/>
          </a:effectLst>
        </p:spPr>
      </p:pic>
    </p:spTree>
    <p:extLst>
      <p:ext uri="{BB962C8B-B14F-4D97-AF65-F5344CB8AC3E}">
        <p14:creationId xmlns:p14="http://schemas.microsoft.com/office/powerpoint/2010/main" val="203397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ttēls 4">
            <a:extLst>
              <a:ext uri="{FF2B5EF4-FFF2-40B4-BE49-F238E27FC236}">
                <a16:creationId xmlns:a16="http://schemas.microsoft.com/office/drawing/2014/main" id="{67224FA9-97F9-4E0C-A158-A7290030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73" y="189966"/>
            <a:ext cx="3285416" cy="9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3">
            <a:extLst>
              <a:ext uri="{FF2B5EF4-FFF2-40B4-BE49-F238E27FC236}">
                <a16:creationId xmlns:a16="http://schemas.microsoft.com/office/drawing/2014/main" id="{03979602-EB74-4E0A-A2CF-21C4D84D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1" y="188459"/>
            <a:ext cx="3322990" cy="9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F0B8732A-87C1-4F93-B335-9F852313CA32}"/>
              </a:ext>
            </a:extLst>
          </p:cNvPr>
          <p:cNvSpPr txBox="1"/>
          <p:nvPr/>
        </p:nvSpPr>
        <p:spPr>
          <a:xfrm>
            <a:off x="8417479" y="5396331"/>
            <a:ext cx="3649204" cy="1200329"/>
          </a:xfrm>
          <a:prstGeom prst="rect">
            <a:avLst/>
          </a:prstGeom>
          <a:noFill/>
        </p:spPr>
        <p:txBody>
          <a:bodyPr wrap="none" rtlCol="0">
            <a:spAutoFit/>
          </a:bodyPr>
          <a:lstStyle/>
          <a:p>
            <a:pPr algn="ctr"/>
            <a:r>
              <a:rPr lang="pl-PL" dirty="0"/>
              <a:t>Michał Piórkowski</a:t>
            </a:r>
          </a:p>
          <a:p>
            <a:endParaRPr lang="pl-PL" dirty="0"/>
          </a:p>
          <a:p>
            <a:pPr algn="r"/>
            <a:r>
              <a:rPr lang="pl-PL" dirty="0"/>
              <a:t>Zespół Szkolno-Przedszkolny </a:t>
            </a:r>
            <a:br>
              <a:rPr lang="pl-PL" dirty="0"/>
            </a:br>
            <a:r>
              <a:rPr lang="pl-PL" dirty="0"/>
              <a:t>im. Czesława Miłosza w Siemianicach</a:t>
            </a:r>
          </a:p>
        </p:txBody>
      </p:sp>
      <p:sp>
        <p:nvSpPr>
          <p:cNvPr id="3" name="Prostokąt 2">
            <a:extLst>
              <a:ext uri="{FF2B5EF4-FFF2-40B4-BE49-F238E27FC236}">
                <a16:creationId xmlns:a16="http://schemas.microsoft.com/office/drawing/2014/main" id="{99E7A5F2-A7B0-4F2D-88D4-27737B59F6FD}"/>
              </a:ext>
            </a:extLst>
          </p:cNvPr>
          <p:cNvSpPr/>
          <p:nvPr/>
        </p:nvSpPr>
        <p:spPr>
          <a:xfrm>
            <a:off x="3010732" y="1136766"/>
            <a:ext cx="6170535" cy="584775"/>
          </a:xfrm>
          <a:prstGeom prst="rect">
            <a:avLst/>
          </a:prstGeom>
        </p:spPr>
        <p:txBody>
          <a:bodyPr wrap="none">
            <a:spAutoFit/>
          </a:bodyPr>
          <a:lstStyle/>
          <a:p>
            <a:pPr marL="342900" indent="-342900">
              <a:buFont typeface="+mj-lt"/>
              <a:buAutoNum type="arabicPeriod"/>
            </a:pPr>
            <a:r>
              <a:rPr lang="pl-PL" sz="3200" b="1" dirty="0" err="1"/>
              <a:t>Create</a:t>
            </a:r>
            <a:r>
              <a:rPr lang="pl-PL" sz="3200" b="1" dirty="0"/>
              <a:t> a </a:t>
            </a:r>
            <a:r>
              <a:rPr lang="pl-PL" sz="3200" b="1" dirty="0" err="1"/>
              <a:t>Supportive</a:t>
            </a:r>
            <a:r>
              <a:rPr lang="pl-PL" sz="3200" b="1" dirty="0"/>
              <a:t> Environment</a:t>
            </a:r>
          </a:p>
        </p:txBody>
      </p:sp>
      <p:sp>
        <p:nvSpPr>
          <p:cNvPr id="5" name="Prostokąt 4">
            <a:extLst>
              <a:ext uri="{FF2B5EF4-FFF2-40B4-BE49-F238E27FC236}">
                <a16:creationId xmlns:a16="http://schemas.microsoft.com/office/drawing/2014/main" id="{0A6228B3-FA89-4ED9-8E31-76B2CB28FB60}"/>
              </a:ext>
            </a:extLst>
          </p:cNvPr>
          <p:cNvSpPr/>
          <p:nvPr/>
        </p:nvSpPr>
        <p:spPr>
          <a:xfrm>
            <a:off x="6390506" y="1839852"/>
            <a:ext cx="5581521" cy="3785652"/>
          </a:xfrm>
          <a:prstGeom prst="rect">
            <a:avLst/>
          </a:prstGeom>
        </p:spPr>
        <p:txBody>
          <a:bodyPr wrap="square">
            <a:spAutoFit/>
          </a:bodyPr>
          <a:lstStyle/>
          <a:p>
            <a:pPr algn="just"/>
            <a:r>
              <a:rPr lang="en-US" sz="2400" dirty="0"/>
              <a:t>During classes, </a:t>
            </a:r>
            <a:r>
              <a:rPr lang="pl-PL" sz="2400" dirty="0"/>
              <a:t>make sure that</a:t>
            </a:r>
            <a:r>
              <a:rPr lang="en-US" sz="2400" dirty="0"/>
              <a:t> students feel comfortable to ask questions and </a:t>
            </a:r>
            <a:r>
              <a:rPr lang="en-US" sz="2400" dirty="0" err="1"/>
              <a:t>ensur</a:t>
            </a:r>
            <a:r>
              <a:rPr lang="pl-PL" sz="2400" dirty="0"/>
              <a:t>e</a:t>
            </a:r>
            <a:r>
              <a:rPr lang="en-US" sz="2400" dirty="0"/>
              <a:t> they know it’s a safe space where they won’t be ridiculed. Another great way is encouraging group projects where students work together rather than compete for grades and recognition. You will find this approach fosters teamwork, cooperation and open dialogue between students and teachers.</a:t>
            </a:r>
            <a:endParaRPr lang="pl-PL" sz="2400" dirty="0"/>
          </a:p>
        </p:txBody>
      </p:sp>
      <p:pic>
        <p:nvPicPr>
          <p:cNvPr id="6" name="Obraz 5">
            <a:extLst>
              <a:ext uri="{FF2B5EF4-FFF2-40B4-BE49-F238E27FC236}">
                <a16:creationId xmlns:a16="http://schemas.microsoft.com/office/drawing/2014/main" id="{90C7ED12-1809-468A-86CC-C41DFC3FACA7}"/>
              </a:ext>
            </a:extLst>
          </p:cNvPr>
          <p:cNvPicPr>
            <a:picLocks noChangeAspect="1"/>
          </p:cNvPicPr>
          <p:nvPr/>
        </p:nvPicPr>
        <p:blipFill>
          <a:blip r:embed="rId4"/>
          <a:stretch>
            <a:fillRect/>
          </a:stretch>
        </p:blipFill>
        <p:spPr>
          <a:xfrm>
            <a:off x="0" y="1749309"/>
            <a:ext cx="5962650" cy="3971925"/>
          </a:xfrm>
          <a:prstGeom prst="rect">
            <a:avLst/>
          </a:prstGeom>
          <a:effectLst>
            <a:softEdge rad="63500"/>
          </a:effectLst>
        </p:spPr>
      </p:pic>
    </p:spTree>
    <p:extLst>
      <p:ext uri="{BB962C8B-B14F-4D97-AF65-F5344CB8AC3E}">
        <p14:creationId xmlns:p14="http://schemas.microsoft.com/office/powerpoint/2010/main" val="333967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ttēls 4">
            <a:extLst>
              <a:ext uri="{FF2B5EF4-FFF2-40B4-BE49-F238E27FC236}">
                <a16:creationId xmlns:a16="http://schemas.microsoft.com/office/drawing/2014/main" id="{67224FA9-97F9-4E0C-A158-A7290030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73" y="189966"/>
            <a:ext cx="3285416" cy="9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3">
            <a:extLst>
              <a:ext uri="{FF2B5EF4-FFF2-40B4-BE49-F238E27FC236}">
                <a16:creationId xmlns:a16="http://schemas.microsoft.com/office/drawing/2014/main" id="{03979602-EB74-4E0A-A2CF-21C4D84D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1" y="188459"/>
            <a:ext cx="3322990" cy="9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F0B8732A-87C1-4F93-B335-9F852313CA32}"/>
              </a:ext>
            </a:extLst>
          </p:cNvPr>
          <p:cNvSpPr txBox="1"/>
          <p:nvPr/>
        </p:nvSpPr>
        <p:spPr>
          <a:xfrm>
            <a:off x="8417479" y="5396331"/>
            <a:ext cx="3649204" cy="1200329"/>
          </a:xfrm>
          <a:prstGeom prst="rect">
            <a:avLst/>
          </a:prstGeom>
          <a:noFill/>
        </p:spPr>
        <p:txBody>
          <a:bodyPr wrap="none" rtlCol="0">
            <a:spAutoFit/>
          </a:bodyPr>
          <a:lstStyle/>
          <a:p>
            <a:pPr algn="ctr"/>
            <a:r>
              <a:rPr lang="pl-PL" dirty="0"/>
              <a:t>Michał Piórkowski</a:t>
            </a:r>
          </a:p>
          <a:p>
            <a:endParaRPr lang="pl-PL" dirty="0"/>
          </a:p>
          <a:p>
            <a:pPr algn="r"/>
            <a:r>
              <a:rPr lang="pl-PL" dirty="0"/>
              <a:t>Zespół Szkolno-Przedszkolny </a:t>
            </a:r>
            <a:br>
              <a:rPr lang="pl-PL" dirty="0"/>
            </a:br>
            <a:r>
              <a:rPr lang="pl-PL" dirty="0"/>
              <a:t>im. Czesława Miłosza w Siemianicach</a:t>
            </a:r>
          </a:p>
        </p:txBody>
      </p:sp>
      <p:sp>
        <p:nvSpPr>
          <p:cNvPr id="3" name="Prostokąt 2">
            <a:extLst>
              <a:ext uri="{FF2B5EF4-FFF2-40B4-BE49-F238E27FC236}">
                <a16:creationId xmlns:a16="http://schemas.microsoft.com/office/drawing/2014/main" id="{052304D1-3E4A-4C7C-85E5-3703B90FB7DA}"/>
              </a:ext>
            </a:extLst>
          </p:cNvPr>
          <p:cNvSpPr/>
          <p:nvPr/>
        </p:nvSpPr>
        <p:spPr>
          <a:xfrm>
            <a:off x="2298614" y="1136766"/>
            <a:ext cx="7594771" cy="584775"/>
          </a:xfrm>
          <a:prstGeom prst="rect">
            <a:avLst/>
          </a:prstGeom>
        </p:spPr>
        <p:txBody>
          <a:bodyPr wrap="none">
            <a:spAutoFit/>
          </a:bodyPr>
          <a:lstStyle/>
          <a:p>
            <a:pPr marL="342900" indent="-342900">
              <a:buFont typeface="+mj-lt"/>
              <a:buAutoNum type="arabicPeriod" startAt="2"/>
            </a:pPr>
            <a:r>
              <a:rPr lang="en-US" sz="3200" b="1" dirty="0"/>
              <a:t>Challenge Students with Interesting Work</a:t>
            </a:r>
            <a:endParaRPr lang="pl-PL" sz="3200" b="1" dirty="0"/>
          </a:p>
        </p:txBody>
      </p:sp>
      <p:sp>
        <p:nvSpPr>
          <p:cNvPr id="5" name="Prostokąt 4">
            <a:extLst>
              <a:ext uri="{FF2B5EF4-FFF2-40B4-BE49-F238E27FC236}">
                <a16:creationId xmlns:a16="http://schemas.microsoft.com/office/drawing/2014/main" id="{D00A79D4-0757-42D4-AA1E-EA178C541D85}"/>
              </a:ext>
            </a:extLst>
          </p:cNvPr>
          <p:cNvSpPr/>
          <p:nvPr/>
        </p:nvSpPr>
        <p:spPr>
          <a:xfrm>
            <a:off x="7257691" y="2090172"/>
            <a:ext cx="4275825" cy="2677656"/>
          </a:xfrm>
          <a:prstGeom prst="rect">
            <a:avLst/>
          </a:prstGeom>
        </p:spPr>
        <p:txBody>
          <a:bodyPr wrap="square">
            <a:spAutoFit/>
          </a:bodyPr>
          <a:lstStyle/>
          <a:p>
            <a:pPr algn="just"/>
            <a:r>
              <a:rPr lang="en-US" sz="2400" dirty="0"/>
              <a:t>Nothing will break down communication more than an uninspired and bored student. Naturally, their enthusiasm levels will increase exponentially if they are excited by the topic or task and it challenges them.</a:t>
            </a:r>
            <a:endParaRPr lang="pl-PL" sz="2400" dirty="0"/>
          </a:p>
        </p:txBody>
      </p:sp>
      <p:pic>
        <p:nvPicPr>
          <p:cNvPr id="6" name="Obraz 5">
            <a:extLst>
              <a:ext uri="{FF2B5EF4-FFF2-40B4-BE49-F238E27FC236}">
                <a16:creationId xmlns:a16="http://schemas.microsoft.com/office/drawing/2014/main" id="{1C4071A7-EBF4-4CEF-AC25-96D014C7DAD4}"/>
              </a:ext>
            </a:extLst>
          </p:cNvPr>
          <p:cNvPicPr>
            <a:picLocks noChangeAspect="1"/>
          </p:cNvPicPr>
          <p:nvPr/>
        </p:nvPicPr>
        <p:blipFill>
          <a:blip r:embed="rId4"/>
          <a:stretch>
            <a:fillRect/>
          </a:stretch>
        </p:blipFill>
        <p:spPr>
          <a:xfrm>
            <a:off x="0" y="2000250"/>
            <a:ext cx="6381750" cy="2857500"/>
          </a:xfrm>
          <a:prstGeom prst="rect">
            <a:avLst/>
          </a:prstGeom>
          <a:effectLst>
            <a:softEdge rad="63500"/>
          </a:effectLst>
        </p:spPr>
      </p:pic>
    </p:spTree>
    <p:extLst>
      <p:ext uri="{BB962C8B-B14F-4D97-AF65-F5344CB8AC3E}">
        <p14:creationId xmlns:p14="http://schemas.microsoft.com/office/powerpoint/2010/main" val="266572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ttēls 4">
            <a:extLst>
              <a:ext uri="{FF2B5EF4-FFF2-40B4-BE49-F238E27FC236}">
                <a16:creationId xmlns:a16="http://schemas.microsoft.com/office/drawing/2014/main" id="{67224FA9-97F9-4E0C-A158-A7290030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73" y="189966"/>
            <a:ext cx="3285416" cy="9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3">
            <a:extLst>
              <a:ext uri="{FF2B5EF4-FFF2-40B4-BE49-F238E27FC236}">
                <a16:creationId xmlns:a16="http://schemas.microsoft.com/office/drawing/2014/main" id="{03979602-EB74-4E0A-A2CF-21C4D84D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1" y="188459"/>
            <a:ext cx="3322990" cy="9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F0B8732A-87C1-4F93-B335-9F852313CA32}"/>
              </a:ext>
            </a:extLst>
          </p:cNvPr>
          <p:cNvSpPr txBox="1"/>
          <p:nvPr/>
        </p:nvSpPr>
        <p:spPr>
          <a:xfrm>
            <a:off x="8417479" y="5486904"/>
            <a:ext cx="3649204" cy="1200329"/>
          </a:xfrm>
          <a:prstGeom prst="rect">
            <a:avLst/>
          </a:prstGeom>
          <a:noFill/>
        </p:spPr>
        <p:txBody>
          <a:bodyPr wrap="none" rtlCol="0">
            <a:spAutoFit/>
          </a:bodyPr>
          <a:lstStyle/>
          <a:p>
            <a:pPr algn="ctr"/>
            <a:r>
              <a:rPr lang="pl-PL" dirty="0"/>
              <a:t>Michał Piórkowski</a:t>
            </a:r>
          </a:p>
          <a:p>
            <a:endParaRPr lang="pl-PL" dirty="0"/>
          </a:p>
          <a:p>
            <a:pPr algn="r"/>
            <a:r>
              <a:rPr lang="pl-PL" dirty="0"/>
              <a:t>Zespół Szkolno-Przedszkolny </a:t>
            </a:r>
            <a:br>
              <a:rPr lang="pl-PL" dirty="0"/>
            </a:br>
            <a:r>
              <a:rPr lang="pl-PL" dirty="0"/>
              <a:t>im. Czesława Miłosza w Siemianicach</a:t>
            </a:r>
          </a:p>
        </p:txBody>
      </p:sp>
      <p:sp>
        <p:nvSpPr>
          <p:cNvPr id="3" name="Prostokąt 2">
            <a:extLst>
              <a:ext uri="{FF2B5EF4-FFF2-40B4-BE49-F238E27FC236}">
                <a16:creationId xmlns:a16="http://schemas.microsoft.com/office/drawing/2014/main" id="{3D961765-7BE5-421C-9963-BF891A751276}"/>
              </a:ext>
            </a:extLst>
          </p:cNvPr>
          <p:cNvSpPr/>
          <p:nvPr/>
        </p:nvSpPr>
        <p:spPr>
          <a:xfrm>
            <a:off x="4095420" y="1136766"/>
            <a:ext cx="4079386" cy="584775"/>
          </a:xfrm>
          <a:prstGeom prst="rect">
            <a:avLst/>
          </a:prstGeom>
        </p:spPr>
        <p:txBody>
          <a:bodyPr wrap="none">
            <a:spAutoFit/>
          </a:bodyPr>
          <a:lstStyle/>
          <a:p>
            <a:pPr marL="342900" indent="-342900">
              <a:buFont typeface="+mj-lt"/>
              <a:buAutoNum type="arabicPeriod" startAt="3"/>
            </a:pPr>
            <a:r>
              <a:rPr lang="pl-PL" sz="3200" b="1" dirty="0"/>
              <a:t>Be </a:t>
            </a:r>
            <a:r>
              <a:rPr lang="pl-PL" sz="3200" b="1" dirty="0" err="1"/>
              <a:t>an</a:t>
            </a:r>
            <a:r>
              <a:rPr lang="pl-PL" sz="3200" b="1" dirty="0"/>
              <a:t> Active </a:t>
            </a:r>
            <a:r>
              <a:rPr lang="pl-PL" sz="3200" b="1" dirty="0" err="1"/>
              <a:t>Listener</a:t>
            </a:r>
            <a:endParaRPr lang="pl-PL" sz="3200" b="1" dirty="0"/>
          </a:p>
        </p:txBody>
      </p:sp>
      <p:sp>
        <p:nvSpPr>
          <p:cNvPr id="5" name="Prostokąt 4">
            <a:extLst>
              <a:ext uri="{FF2B5EF4-FFF2-40B4-BE49-F238E27FC236}">
                <a16:creationId xmlns:a16="http://schemas.microsoft.com/office/drawing/2014/main" id="{435D7BDB-0B93-4D3D-B015-86E4B6519CD4}"/>
              </a:ext>
            </a:extLst>
          </p:cNvPr>
          <p:cNvSpPr/>
          <p:nvPr/>
        </p:nvSpPr>
        <p:spPr>
          <a:xfrm>
            <a:off x="4504838" y="1980011"/>
            <a:ext cx="7339935" cy="3416320"/>
          </a:xfrm>
          <a:prstGeom prst="rect">
            <a:avLst/>
          </a:prstGeom>
        </p:spPr>
        <p:txBody>
          <a:bodyPr wrap="square">
            <a:spAutoFit/>
          </a:bodyPr>
          <a:lstStyle/>
          <a:p>
            <a:pPr algn="just"/>
            <a:r>
              <a:rPr lang="en-US" sz="2400" dirty="0"/>
              <a:t>Listening has always been the most important aspect of communication, yet we tend to forget it so easily. Try to apply the student-centered learning approach and try to drift away from frontal teaching. Include your students into group research, interpretation, discussions. Motivate your students to listen to their classmates. Most of all, don’t forget to listen to your students yourself. They will tell you what they understand and what should be your next step – both verbally and non-verbally.</a:t>
            </a:r>
            <a:endParaRPr lang="pl-PL" sz="2400" dirty="0"/>
          </a:p>
        </p:txBody>
      </p:sp>
      <p:pic>
        <p:nvPicPr>
          <p:cNvPr id="6" name="Obraz 5">
            <a:extLst>
              <a:ext uri="{FF2B5EF4-FFF2-40B4-BE49-F238E27FC236}">
                <a16:creationId xmlns:a16="http://schemas.microsoft.com/office/drawing/2014/main" id="{FC4535A2-177F-40E6-B45E-4A8FED924D66}"/>
              </a:ext>
            </a:extLst>
          </p:cNvPr>
          <p:cNvPicPr>
            <a:picLocks noChangeAspect="1"/>
          </p:cNvPicPr>
          <p:nvPr/>
        </p:nvPicPr>
        <p:blipFill>
          <a:blip r:embed="rId4"/>
          <a:stretch>
            <a:fillRect/>
          </a:stretch>
        </p:blipFill>
        <p:spPr>
          <a:xfrm>
            <a:off x="0" y="2254748"/>
            <a:ext cx="4298168" cy="2866845"/>
          </a:xfrm>
          <a:prstGeom prst="rect">
            <a:avLst/>
          </a:prstGeom>
          <a:effectLst>
            <a:softEdge rad="63500"/>
          </a:effectLst>
        </p:spPr>
      </p:pic>
    </p:spTree>
    <p:extLst>
      <p:ext uri="{BB962C8B-B14F-4D97-AF65-F5344CB8AC3E}">
        <p14:creationId xmlns:p14="http://schemas.microsoft.com/office/powerpoint/2010/main" val="258276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ttēls 4">
            <a:extLst>
              <a:ext uri="{FF2B5EF4-FFF2-40B4-BE49-F238E27FC236}">
                <a16:creationId xmlns:a16="http://schemas.microsoft.com/office/drawing/2014/main" id="{67224FA9-97F9-4E0C-A158-A7290030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73" y="189966"/>
            <a:ext cx="3285416" cy="9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3">
            <a:extLst>
              <a:ext uri="{FF2B5EF4-FFF2-40B4-BE49-F238E27FC236}">
                <a16:creationId xmlns:a16="http://schemas.microsoft.com/office/drawing/2014/main" id="{03979602-EB74-4E0A-A2CF-21C4D84D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1" y="188459"/>
            <a:ext cx="3322990" cy="9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F0B8732A-87C1-4F93-B335-9F852313CA32}"/>
              </a:ext>
            </a:extLst>
          </p:cNvPr>
          <p:cNvSpPr txBox="1"/>
          <p:nvPr/>
        </p:nvSpPr>
        <p:spPr>
          <a:xfrm>
            <a:off x="8417479" y="5396331"/>
            <a:ext cx="3649204" cy="1200329"/>
          </a:xfrm>
          <a:prstGeom prst="rect">
            <a:avLst/>
          </a:prstGeom>
          <a:noFill/>
        </p:spPr>
        <p:txBody>
          <a:bodyPr wrap="none" rtlCol="0">
            <a:spAutoFit/>
          </a:bodyPr>
          <a:lstStyle/>
          <a:p>
            <a:pPr algn="ctr"/>
            <a:r>
              <a:rPr lang="pl-PL" dirty="0"/>
              <a:t>Michał Piórkowski</a:t>
            </a:r>
          </a:p>
          <a:p>
            <a:endParaRPr lang="pl-PL" dirty="0"/>
          </a:p>
          <a:p>
            <a:pPr algn="r"/>
            <a:r>
              <a:rPr lang="pl-PL" dirty="0"/>
              <a:t>Zespół Szkolno-Przedszkolny </a:t>
            </a:r>
            <a:br>
              <a:rPr lang="pl-PL" dirty="0"/>
            </a:br>
            <a:r>
              <a:rPr lang="pl-PL" dirty="0"/>
              <a:t>im. Czesława Miłosza w Siemianicach</a:t>
            </a:r>
          </a:p>
        </p:txBody>
      </p:sp>
      <p:sp>
        <p:nvSpPr>
          <p:cNvPr id="3" name="Prostokąt 2">
            <a:extLst>
              <a:ext uri="{FF2B5EF4-FFF2-40B4-BE49-F238E27FC236}">
                <a16:creationId xmlns:a16="http://schemas.microsoft.com/office/drawing/2014/main" id="{988A4D46-7761-4F00-A257-8B76655E3AAD}"/>
              </a:ext>
            </a:extLst>
          </p:cNvPr>
          <p:cNvSpPr/>
          <p:nvPr/>
        </p:nvSpPr>
        <p:spPr>
          <a:xfrm>
            <a:off x="3721728" y="1136766"/>
            <a:ext cx="4786118" cy="584775"/>
          </a:xfrm>
          <a:prstGeom prst="rect">
            <a:avLst/>
          </a:prstGeom>
        </p:spPr>
        <p:txBody>
          <a:bodyPr wrap="none">
            <a:spAutoFit/>
          </a:bodyPr>
          <a:lstStyle/>
          <a:p>
            <a:pPr marL="342900" indent="-342900">
              <a:buFont typeface="+mj-lt"/>
              <a:buAutoNum type="arabicPeriod" startAt="4"/>
            </a:pPr>
            <a:r>
              <a:rPr lang="pl-PL" sz="3200" b="1" dirty="0" err="1"/>
              <a:t>Find</a:t>
            </a:r>
            <a:r>
              <a:rPr lang="pl-PL" sz="3200" b="1" dirty="0"/>
              <a:t> </a:t>
            </a:r>
            <a:r>
              <a:rPr lang="pl-PL" sz="3200" b="1" dirty="0" err="1"/>
              <a:t>Teachable</a:t>
            </a:r>
            <a:r>
              <a:rPr lang="pl-PL" sz="3200" b="1" dirty="0"/>
              <a:t> </a:t>
            </a:r>
            <a:r>
              <a:rPr lang="pl-PL" sz="3200" b="1" dirty="0" err="1"/>
              <a:t>Moments</a:t>
            </a:r>
            <a:endParaRPr lang="pl-PL" sz="3200" b="1" dirty="0"/>
          </a:p>
        </p:txBody>
      </p:sp>
      <p:sp>
        <p:nvSpPr>
          <p:cNvPr id="5" name="Prostokąt 4">
            <a:extLst>
              <a:ext uri="{FF2B5EF4-FFF2-40B4-BE49-F238E27FC236}">
                <a16:creationId xmlns:a16="http://schemas.microsoft.com/office/drawing/2014/main" id="{5BDF18DC-E0E3-4F3B-9CE9-E63EFE218082}"/>
              </a:ext>
            </a:extLst>
          </p:cNvPr>
          <p:cNvSpPr/>
          <p:nvPr/>
        </p:nvSpPr>
        <p:spPr>
          <a:xfrm>
            <a:off x="4324080" y="2089472"/>
            <a:ext cx="6979099" cy="3046988"/>
          </a:xfrm>
          <a:prstGeom prst="rect">
            <a:avLst/>
          </a:prstGeom>
        </p:spPr>
        <p:txBody>
          <a:bodyPr wrap="square">
            <a:spAutoFit/>
          </a:bodyPr>
          <a:lstStyle/>
          <a:p>
            <a:pPr algn="just"/>
            <a:r>
              <a:rPr lang="en-US" sz="2400" dirty="0"/>
              <a:t>Whatever the age group you are working with, maximize on the everyday happenings in the classroom environment. For example, if a student answers a question in a complicated way, you might ask that they rephrase what they said, or challenge the class to ask clarifying questions. If an unfamiliar word pops up in a text or on a film, pause in order for the class to search for the word in the dictionary.</a:t>
            </a:r>
            <a:endParaRPr lang="pl-PL" sz="2400" dirty="0"/>
          </a:p>
        </p:txBody>
      </p:sp>
      <p:pic>
        <p:nvPicPr>
          <p:cNvPr id="6" name="Obraz 5">
            <a:extLst>
              <a:ext uri="{FF2B5EF4-FFF2-40B4-BE49-F238E27FC236}">
                <a16:creationId xmlns:a16="http://schemas.microsoft.com/office/drawing/2014/main" id="{FFF5FBCF-B873-4E32-BC25-B6EEB92221D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13118" y="1914657"/>
            <a:ext cx="3570598" cy="3550980"/>
          </a:xfrm>
          <a:prstGeom prst="rect">
            <a:avLst/>
          </a:prstGeom>
        </p:spPr>
      </p:pic>
    </p:spTree>
    <p:extLst>
      <p:ext uri="{BB962C8B-B14F-4D97-AF65-F5344CB8AC3E}">
        <p14:creationId xmlns:p14="http://schemas.microsoft.com/office/powerpoint/2010/main" val="145811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ttēls 4">
            <a:extLst>
              <a:ext uri="{FF2B5EF4-FFF2-40B4-BE49-F238E27FC236}">
                <a16:creationId xmlns:a16="http://schemas.microsoft.com/office/drawing/2014/main" id="{67224FA9-97F9-4E0C-A158-A7290030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73" y="189966"/>
            <a:ext cx="3285416" cy="9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3">
            <a:extLst>
              <a:ext uri="{FF2B5EF4-FFF2-40B4-BE49-F238E27FC236}">
                <a16:creationId xmlns:a16="http://schemas.microsoft.com/office/drawing/2014/main" id="{03979602-EB74-4E0A-A2CF-21C4D84D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1" y="188459"/>
            <a:ext cx="3322990" cy="9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F0B8732A-87C1-4F93-B335-9F852313CA32}"/>
              </a:ext>
            </a:extLst>
          </p:cNvPr>
          <p:cNvSpPr txBox="1"/>
          <p:nvPr/>
        </p:nvSpPr>
        <p:spPr>
          <a:xfrm>
            <a:off x="8417479" y="5396331"/>
            <a:ext cx="3649204" cy="1200329"/>
          </a:xfrm>
          <a:prstGeom prst="rect">
            <a:avLst/>
          </a:prstGeom>
          <a:noFill/>
        </p:spPr>
        <p:txBody>
          <a:bodyPr wrap="none" rtlCol="0">
            <a:spAutoFit/>
          </a:bodyPr>
          <a:lstStyle/>
          <a:p>
            <a:pPr algn="ctr"/>
            <a:r>
              <a:rPr lang="pl-PL" dirty="0"/>
              <a:t>Michał Piórkowski</a:t>
            </a:r>
          </a:p>
          <a:p>
            <a:endParaRPr lang="pl-PL" dirty="0"/>
          </a:p>
          <a:p>
            <a:pPr algn="r"/>
            <a:r>
              <a:rPr lang="pl-PL" dirty="0"/>
              <a:t>Zespół Szkolno-Przedszkolny </a:t>
            </a:r>
            <a:br>
              <a:rPr lang="pl-PL" dirty="0"/>
            </a:br>
            <a:r>
              <a:rPr lang="pl-PL" dirty="0"/>
              <a:t>im. Czesława Miłosza w Siemianicach</a:t>
            </a:r>
          </a:p>
        </p:txBody>
      </p:sp>
      <p:sp>
        <p:nvSpPr>
          <p:cNvPr id="3" name="Prostokąt 2">
            <a:extLst>
              <a:ext uri="{FF2B5EF4-FFF2-40B4-BE49-F238E27FC236}">
                <a16:creationId xmlns:a16="http://schemas.microsoft.com/office/drawing/2014/main" id="{3D961765-7BE5-421C-9963-BF891A751276}"/>
              </a:ext>
            </a:extLst>
          </p:cNvPr>
          <p:cNvSpPr/>
          <p:nvPr/>
        </p:nvSpPr>
        <p:spPr>
          <a:xfrm>
            <a:off x="3051031" y="1136766"/>
            <a:ext cx="6089937" cy="584775"/>
          </a:xfrm>
          <a:prstGeom prst="rect">
            <a:avLst/>
          </a:prstGeom>
        </p:spPr>
        <p:txBody>
          <a:bodyPr wrap="none">
            <a:spAutoFit/>
          </a:bodyPr>
          <a:lstStyle/>
          <a:p>
            <a:pPr marL="514350" indent="-514350">
              <a:buFont typeface="+mj-lt"/>
              <a:buAutoNum type="arabicPeriod" startAt="5"/>
            </a:pPr>
            <a:r>
              <a:rPr lang="pl-PL" sz="3200" b="1" dirty="0" err="1"/>
              <a:t>Practice</a:t>
            </a:r>
            <a:r>
              <a:rPr lang="pl-PL" sz="3200" b="1" dirty="0"/>
              <a:t> </a:t>
            </a:r>
            <a:r>
              <a:rPr lang="pl-PL" sz="3200" b="1" dirty="0" err="1"/>
              <a:t>Positive</a:t>
            </a:r>
            <a:r>
              <a:rPr lang="pl-PL" sz="3200" b="1" dirty="0"/>
              <a:t> </a:t>
            </a:r>
            <a:r>
              <a:rPr lang="pl-PL" sz="3200" b="1" dirty="0" err="1"/>
              <a:t>Reinforcement</a:t>
            </a:r>
            <a:endParaRPr lang="pl-PL" sz="3200" b="1" dirty="0"/>
          </a:p>
        </p:txBody>
      </p:sp>
      <p:sp>
        <p:nvSpPr>
          <p:cNvPr id="2" name="Prostokąt 1">
            <a:extLst>
              <a:ext uri="{FF2B5EF4-FFF2-40B4-BE49-F238E27FC236}">
                <a16:creationId xmlns:a16="http://schemas.microsoft.com/office/drawing/2014/main" id="{7D8AF7D7-4E5E-487F-916F-84678637DD3C}"/>
              </a:ext>
            </a:extLst>
          </p:cNvPr>
          <p:cNvSpPr/>
          <p:nvPr/>
        </p:nvSpPr>
        <p:spPr>
          <a:xfrm>
            <a:off x="307211" y="2083566"/>
            <a:ext cx="5018163" cy="3785652"/>
          </a:xfrm>
          <a:prstGeom prst="rect">
            <a:avLst/>
          </a:prstGeom>
        </p:spPr>
        <p:txBody>
          <a:bodyPr wrap="square">
            <a:spAutoFit/>
          </a:bodyPr>
          <a:lstStyle/>
          <a:p>
            <a:pPr algn="just"/>
            <a:r>
              <a:rPr lang="en-US" sz="2400" dirty="0"/>
              <a:t>Focusing on small or large achievements can really help to build students confidence and encourage them to keep trying. Maybe they came top of the class in a test or helped another student in some way, whatever it may be, your commending their efforts will not go unnoticed. It will strengthen your rapport and develop a mutual appreciation.</a:t>
            </a:r>
            <a:endParaRPr lang="pl-PL" sz="2400" dirty="0"/>
          </a:p>
        </p:txBody>
      </p:sp>
      <p:pic>
        <p:nvPicPr>
          <p:cNvPr id="5" name="Obraz 4">
            <a:extLst>
              <a:ext uri="{FF2B5EF4-FFF2-40B4-BE49-F238E27FC236}">
                <a16:creationId xmlns:a16="http://schemas.microsoft.com/office/drawing/2014/main" id="{F8912B71-1639-4A6C-8F17-22FCE40EE3CE}"/>
              </a:ext>
            </a:extLst>
          </p:cNvPr>
          <p:cNvPicPr>
            <a:picLocks noChangeAspect="1"/>
          </p:cNvPicPr>
          <p:nvPr/>
        </p:nvPicPr>
        <p:blipFill>
          <a:blip r:embed="rId4"/>
          <a:stretch>
            <a:fillRect/>
          </a:stretch>
        </p:blipFill>
        <p:spPr>
          <a:xfrm>
            <a:off x="5875535" y="1915064"/>
            <a:ext cx="6009254" cy="3435290"/>
          </a:xfrm>
          <a:prstGeom prst="rect">
            <a:avLst/>
          </a:prstGeom>
          <a:effectLst>
            <a:softEdge rad="63500"/>
          </a:effectLst>
        </p:spPr>
      </p:pic>
    </p:spTree>
    <p:extLst>
      <p:ext uri="{BB962C8B-B14F-4D97-AF65-F5344CB8AC3E}">
        <p14:creationId xmlns:p14="http://schemas.microsoft.com/office/powerpoint/2010/main" val="2393840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Attēls 4">
            <a:extLst>
              <a:ext uri="{FF2B5EF4-FFF2-40B4-BE49-F238E27FC236}">
                <a16:creationId xmlns:a16="http://schemas.microsoft.com/office/drawing/2014/main" id="{67224FA9-97F9-4E0C-A158-A7290030F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73" y="189966"/>
            <a:ext cx="3285416" cy="9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ttēls 3">
            <a:extLst>
              <a:ext uri="{FF2B5EF4-FFF2-40B4-BE49-F238E27FC236}">
                <a16:creationId xmlns:a16="http://schemas.microsoft.com/office/drawing/2014/main" id="{03979602-EB74-4E0A-A2CF-21C4D84D7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211" y="188459"/>
            <a:ext cx="3322990" cy="94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e tekstowe 3">
            <a:extLst>
              <a:ext uri="{FF2B5EF4-FFF2-40B4-BE49-F238E27FC236}">
                <a16:creationId xmlns:a16="http://schemas.microsoft.com/office/drawing/2014/main" id="{F0B8732A-87C1-4F93-B335-9F852313CA32}"/>
              </a:ext>
            </a:extLst>
          </p:cNvPr>
          <p:cNvSpPr txBox="1"/>
          <p:nvPr/>
        </p:nvSpPr>
        <p:spPr>
          <a:xfrm>
            <a:off x="8417479" y="5396331"/>
            <a:ext cx="3649204" cy="1200329"/>
          </a:xfrm>
          <a:prstGeom prst="rect">
            <a:avLst/>
          </a:prstGeom>
          <a:noFill/>
        </p:spPr>
        <p:txBody>
          <a:bodyPr wrap="none" rtlCol="0">
            <a:spAutoFit/>
          </a:bodyPr>
          <a:lstStyle/>
          <a:p>
            <a:pPr algn="ctr"/>
            <a:r>
              <a:rPr lang="pl-PL" dirty="0"/>
              <a:t>Michał Piórkowski</a:t>
            </a:r>
          </a:p>
          <a:p>
            <a:endParaRPr lang="pl-PL" dirty="0"/>
          </a:p>
          <a:p>
            <a:pPr algn="r"/>
            <a:r>
              <a:rPr lang="pl-PL" dirty="0"/>
              <a:t>Zespół Szkolno-Przedszkolny </a:t>
            </a:r>
            <a:br>
              <a:rPr lang="pl-PL" dirty="0"/>
            </a:br>
            <a:r>
              <a:rPr lang="pl-PL" dirty="0"/>
              <a:t>im. Czesława Miłosza w Siemianicach</a:t>
            </a:r>
          </a:p>
        </p:txBody>
      </p:sp>
      <p:sp>
        <p:nvSpPr>
          <p:cNvPr id="3" name="Prostokąt 2">
            <a:extLst>
              <a:ext uri="{FF2B5EF4-FFF2-40B4-BE49-F238E27FC236}">
                <a16:creationId xmlns:a16="http://schemas.microsoft.com/office/drawing/2014/main" id="{3D961765-7BE5-421C-9963-BF891A751276}"/>
              </a:ext>
            </a:extLst>
          </p:cNvPr>
          <p:cNvSpPr/>
          <p:nvPr/>
        </p:nvSpPr>
        <p:spPr>
          <a:xfrm>
            <a:off x="4264408" y="1188525"/>
            <a:ext cx="3663182" cy="584775"/>
          </a:xfrm>
          <a:prstGeom prst="rect">
            <a:avLst/>
          </a:prstGeom>
        </p:spPr>
        <p:txBody>
          <a:bodyPr wrap="none">
            <a:spAutoFit/>
          </a:bodyPr>
          <a:lstStyle/>
          <a:p>
            <a:pPr marL="514350" indent="-514350">
              <a:buFont typeface="+mj-lt"/>
              <a:buAutoNum type="arabicPeriod" startAt="6"/>
            </a:pPr>
            <a:r>
              <a:rPr lang="pl-PL" sz="3200" b="1" dirty="0" err="1"/>
              <a:t>Blended</a:t>
            </a:r>
            <a:r>
              <a:rPr lang="pl-PL" sz="3200" b="1" dirty="0"/>
              <a:t> Learning</a:t>
            </a:r>
          </a:p>
        </p:txBody>
      </p:sp>
      <p:sp>
        <p:nvSpPr>
          <p:cNvPr id="5" name="Prostokąt 4">
            <a:extLst>
              <a:ext uri="{FF2B5EF4-FFF2-40B4-BE49-F238E27FC236}">
                <a16:creationId xmlns:a16="http://schemas.microsoft.com/office/drawing/2014/main" id="{A5FC6FF1-7589-4954-A457-C3FFAD734969}"/>
              </a:ext>
            </a:extLst>
          </p:cNvPr>
          <p:cNvSpPr/>
          <p:nvPr/>
        </p:nvSpPr>
        <p:spPr>
          <a:xfrm>
            <a:off x="307211" y="1895276"/>
            <a:ext cx="4765121" cy="4524315"/>
          </a:xfrm>
          <a:prstGeom prst="rect">
            <a:avLst/>
          </a:prstGeom>
        </p:spPr>
        <p:txBody>
          <a:bodyPr wrap="square">
            <a:spAutoFit/>
          </a:bodyPr>
          <a:lstStyle/>
          <a:p>
            <a:pPr algn="just"/>
            <a:r>
              <a:rPr lang="en-US" sz="2400" dirty="0"/>
              <a:t>With blended learning, students can be assigned with learning core concepts through online school apps as homework and later learning how to apply them to solve problems can be done in the classrooms. This makes students self-directed learners, where they are free to use their imaginations on what they have learnt. Students also find it easy learning online since they can refer the resources again and again. </a:t>
            </a:r>
            <a:endParaRPr lang="pl-PL" sz="2400" dirty="0"/>
          </a:p>
        </p:txBody>
      </p:sp>
      <p:pic>
        <p:nvPicPr>
          <p:cNvPr id="6" name="Obraz 5">
            <a:extLst>
              <a:ext uri="{FF2B5EF4-FFF2-40B4-BE49-F238E27FC236}">
                <a16:creationId xmlns:a16="http://schemas.microsoft.com/office/drawing/2014/main" id="{E89829D1-8C48-4F0E-8941-345C3E721F33}"/>
              </a:ext>
            </a:extLst>
          </p:cNvPr>
          <p:cNvPicPr>
            <a:picLocks noChangeAspect="1"/>
          </p:cNvPicPr>
          <p:nvPr/>
        </p:nvPicPr>
        <p:blipFill>
          <a:blip r:embed="rId4"/>
          <a:stretch>
            <a:fillRect/>
          </a:stretch>
        </p:blipFill>
        <p:spPr>
          <a:xfrm>
            <a:off x="6443480" y="2087920"/>
            <a:ext cx="4311786" cy="2996781"/>
          </a:xfrm>
          <a:prstGeom prst="rect">
            <a:avLst/>
          </a:prstGeom>
          <a:effectLst>
            <a:softEdge rad="63500"/>
          </a:effectLst>
        </p:spPr>
      </p:pic>
    </p:spTree>
    <p:extLst>
      <p:ext uri="{BB962C8B-B14F-4D97-AF65-F5344CB8AC3E}">
        <p14:creationId xmlns:p14="http://schemas.microsoft.com/office/powerpoint/2010/main" val="25690251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529</Words>
  <Application>Microsoft Office PowerPoint</Application>
  <PresentationFormat>Panoramiczny</PresentationFormat>
  <Paragraphs>38</Paragraphs>
  <Slides>8</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8</vt:i4>
      </vt:variant>
    </vt:vector>
  </HeadingPairs>
  <TitlesOfParts>
    <vt:vector size="12" baseType="lpstr">
      <vt:lpstr>Arial</vt:lpstr>
      <vt:lpstr>Calibri</vt:lpstr>
      <vt:lpstr>Calibri Light</vt:lpstr>
      <vt:lpstr>Motyw pakietu Office</vt:lpstr>
      <vt:lpstr>Prezentacja programu PowerPoint</vt:lpstr>
      <vt:lpstr>How to improve communication between teachers and students?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improve communication between teachers and students?</dc:title>
  <dc:creator>Michał Piórkowski</dc:creator>
  <cp:lastModifiedBy>Michał Piórkowski</cp:lastModifiedBy>
  <cp:revision>12</cp:revision>
  <dcterms:created xsi:type="dcterms:W3CDTF">2020-09-24T12:11:07Z</dcterms:created>
  <dcterms:modified xsi:type="dcterms:W3CDTF">2020-09-24T12:49:12Z</dcterms:modified>
</cp:coreProperties>
</file>