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78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5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389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1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08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11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87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8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18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36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376EFA-35AF-4024-8E2C-DBB96285DD2D}" type="datetimeFigureOut">
              <a:rPr lang="pl-PL" smtClean="0"/>
              <a:t>14.05.2019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0BDD54-3AA9-45FC-98F8-9D8885A2B8D0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16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9301" y="2899647"/>
            <a:ext cx="9144000" cy="2387600"/>
          </a:xfrm>
        </p:spPr>
        <p:txBody>
          <a:bodyPr>
            <a:normAutofit fontScale="90000"/>
          </a:bodyPr>
          <a:lstStyle/>
          <a:p>
            <a:pPr marL="457200" indent="-457200"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Bezpieczeństwo  dzieci i młodzieży</a:t>
            </a:r>
            <a:br>
              <a:rPr lang="pl-PL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szkole</a:t>
            </a:r>
            <a:r>
              <a:rPr lang="pl-PL" b="1" i="1" dirty="0" smtClean="0">
                <a:solidFill>
                  <a:srgbClr val="3D15E5"/>
                </a:solidFill>
                <a:cs typeface="Arial" pitchFamily="34" charset="0"/>
              </a:rPr>
              <a:t/>
            </a:r>
            <a:br>
              <a:rPr lang="pl-PL" b="1" i="1" dirty="0" smtClean="0">
                <a:solidFill>
                  <a:srgbClr val="3D15E5"/>
                </a:solidFill>
                <a:cs typeface="Arial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68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7426" y="2541193"/>
            <a:ext cx="10058400" cy="402336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 </a:t>
            </a:r>
            <a:r>
              <a:rPr lang="pl-PL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oświaty zapewnia: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upowszechnianie wśród dzieci i młodzieży wiedzy o zasadach zrównoważonego rozwoju </a:t>
            </a:r>
            <a:b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oraz kształtowanie postaw sprzyjających jego wdrażaniu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warunki do rozwoju zainteresowań i uzdolnień uczniów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oraz kształtowanie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aktywności społecznej i umiejętności spędzania wolnego czasu.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Dyrektor szkoły lub placówki </a:t>
            </a:r>
            <a:r>
              <a:rPr lang="pl-PL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sprawuje opiekę nad uczniami oraz stwarza warunki harmonijnego ich rozwoju, organizuje udzielanie pomocy psychologiczno – pedagogicznej.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0" y="167425"/>
            <a:ext cx="2408350" cy="1506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DBAMY O KLIMAT SZKOŁY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2408350" y="167425"/>
            <a:ext cx="3078050" cy="1506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PRECIWDZIAŁAMY PRZEMOCY I AGRESJI</a:t>
            </a:r>
            <a:endParaRPr lang="pl-PL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1097280" y="1468191"/>
            <a:ext cx="2629437" cy="1506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ROZWIĄZUJEMY SYTUACJE KONFLIKTOWE</a:t>
            </a:r>
            <a:endParaRPr lang="pl-PL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096000" y="167425"/>
            <a:ext cx="6096000" cy="1559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Art. 1  pkt 11, 15; Art. 39 ust. 3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   Ustawa o systemie  oświaty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4.1</a:t>
            </a:r>
            <a:endParaRPr lang="pl-PL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                 z dnia 17 listopada 2010 w sprawie udzielania                i organizacji pomocy psychologiczno – pedagogicznej w publicznych  przedszkolach, szkołach  i placówkach</a:t>
            </a:r>
            <a:endParaRPr lang="pl-PL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8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8186" y="3438659"/>
            <a:ext cx="10393250" cy="250445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Organizatorzy wypoczynku obowiązani są do zapewnienia bezpiecznych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higienicznych warunków wypoczynku i właściwej opieki wychowawczej.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Zapewnienie opieki i bezpieczeństwa przez szkołę podczas wycieczek i imprez odbywa się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 sposób określony w przepisach wydanych na podstawie ustawy o kulturze fizycznej i ustawy o systemie oświaty.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321970" y="0"/>
            <a:ext cx="2987899" cy="157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DBAMY O BEZPIECZNY WYPOCZYNEK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425780" y="146442"/>
            <a:ext cx="2665927" cy="157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PROMUJEMY ZDROWY STYL ŻYCIA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581104" y="172200"/>
            <a:ext cx="551215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§ 1</a:t>
            </a: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</a:t>
            </a:r>
            <a:b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stycznia 1997 r. (ze zm.) w sprawie warunków, jakie muszą spełniać organizatorzy wypoczynku dla dzieci                       i młodzieży szkolnej,  a także zasad jego organizowania                 i nadzorowania</a:t>
            </a:r>
          </a:p>
          <a:p>
            <a:pPr algn="r">
              <a:spcAft>
                <a:spcPts val="0"/>
              </a:spcAft>
            </a:pPr>
            <a:r>
              <a:rPr lang="pl-PL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9 ust. 2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i Sportu                   z dnia 8 listopada 2001 r. w sprawie warunków i sposobu organizowania przez publiczne przedszkola, szkoły                        i placówki krajoznawstwa i turystyki</a:t>
            </a:r>
            <a:endParaRPr lang="pl-PL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1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4704" y="2125014"/>
            <a:ext cx="10200068" cy="321971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Treści zawarte w podstawie programowej wychowania przedszkolnego i kształcenia ogólnego.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Wymagania szczególne w zakresie higieny, które odnoszą się do zdefiniowanych w ustawie                 o bezpieczeństwie żywienia i żywności zakładów żywienia zbiorowego typu zamkniętego, wykonujących działalność w zakresie zorganizowanego żywienia określonych grup konsumentów (w rozumieniu ustawy również </a:t>
            </a:r>
            <a:r>
              <a:rPr lang="pl-PL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przedszkola, szkoły i placówki</a:t>
            </a: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).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31820" y="167425"/>
            <a:ext cx="2884867" cy="1506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PROMUJEMY ZDROWY STYL ŻYCIA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855594" y="16742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27 sierpnia 2012 r. w sprawie podstawy programowej wychowania przedszkolnego                                  i kształcenia ogólnego w  poszczególnych typach szkół</a:t>
            </a:r>
          </a:p>
          <a:p>
            <a:pPr algn="r">
              <a:spcAft>
                <a:spcPts val="0"/>
              </a:spcAft>
            </a:pPr>
            <a:endParaRPr lang="pl-PL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 25 sierpnia 2006 r.                                       o bezpieczeństwie żywności i żywienia</a:t>
            </a:r>
            <a:endParaRPr lang="pl-PL" sz="16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8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2582" y="2695740"/>
            <a:ext cx="10058400" cy="40233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Nauczyciele, w szczególności prowadzący zajęcia w warsztatach, laboratoriach, a także zajęcia wychowania fizycznego, podlegają przeszkoleniu w zakresie udzielania pierwszej pomocy.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67425" y="128790"/>
            <a:ext cx="3000778" cy="153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UDZIELAMY PIERWSZEJ POMOCY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168202" y="128790"/>
            <a:ext cx="3528811" cy="153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REAGUJEM W SYTUACJACH NADZWYCZAJNYCH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508383" y="332659"/>
            <a:ext cx="45333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21</a:t>
            </a:r>
          </a:p>
          <a:p>
            <a:pPr lvl="0" algn="just">
              <a:lnSpc>
                <a:spcPct val="115000"/>
              </a:lnSpc>
            </a:pP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Rozporządzenie Ministra Edukacji Narodowej i Sportu z dnia 31 grudnia 2002 r. w sprawie bezpieczeństwa i higieny                   w publicznych i niepublicznych szkołach               i placówkach</a:t>
            </a: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4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22" y="2026038"/>
            <a:ext cx="10261886" cy="45808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Nauczyciel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swoich działaniach dydaktycznych, wychowawczych i opiekuńczych </a:t>
            </a:r>
            <a:b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obowiązek kierowania  się dobrem uczniów, troską o ich zdrowie, postawę moralną </a:t>
            </a:r>
            <a:b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obywatelską z poszanowaniem godności osobistej ucznia.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Gmina podejmuje działania na rzecz przeciwdziałania przemocy w rodzinie, w szczególności                   w ramach pracy w zespole interdyscyplinarnym.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skład zespołu interdyscyplinarnego wchodzą przedstawiciele oświaty.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Przedstawiciel oświaty udziela informacji o możliwościach uzyskania pomocy, podjęcia dalszych działań, diagnozuje sytuację i potrzeby osoby, co do której istnieje podejrzenie, </a:t>
            </a:r>
            <a:b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że jest dotknięta przemocą w rodzinie.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399245" y="141668"/>
            <a:ext cx="3657600" cy="15197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AGRSJI I PRZEMOCY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753081" y="-103031"/>
            <a:ext cx="379926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Art. 4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   Ustawa o systemie  oświaty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9a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o przeciwdziałaniu przemocy w rodzinie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15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Rady Ministrów z dnia 13 września 2011 r. </a:t>
            </a:r>
            <a:b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sprawie procedury „Niebieskie Karty” oraz wzorów formularzy „Niebieska Karta”</a:t>
            </a: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9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307" y="2631346"/>
            <a:ext cx="10661131" cy="27906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Szkoły i placówki zapewniające dostęp do Internetu są obowiązane podejmować działania zabezpieczające uczniów przed dostępem do treści, które mogą stanowić zagrożenie dla ich prawidłowego rozwoju, a w szczególności zainstalować </a:t>
            </a:r>
            <a:b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aktualizować oprogramowanie </a:t>
            </a:r>
            <a:r>
              <a:rPr lang="pl-PL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zabezpieczające.</a:t>
            </a: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93183" y="128789"/>
            <a:ext cx="2743200" cy="1532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PROMUJEMY BEZPIECZEŃSTWO W SIECI 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050146" y="36609"/>
            <a:ext cx="3762778" cy="1716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UZALEŻNIENIU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482107" y="321085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Art. 4 a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   Ustawa o systemie  oświaty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9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7729" y="2428357"/>
            <a:ext cx="11410682" cy="39338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Zadania w zakresie przeciwdziałania narkomanii są realizowane, w zakresie określonym w ustawie                         o przeciwdziałaniu narkomanii, także przez przedszkola, szkoły i inne jednostki organizacyjne wymienione                     w ustawie z dnia 7 września 1991 r. o systemie oświaty. </a:t>
            </a:r>
          </a:p>
          <a:p>
            <a:pPr algn="just"/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 właściwy do spraw oświaty i wychowania uwzględnia problem trzeźwości i abstynencji wśród celów wychowania oraz zapewnia w programach nauczania wiedzę o szkodliwości alkoholizmu dla jednostki </a:t>
            </a:r>
            <a:b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w życiu rodzinnym i społecznym.</a:t>
            </a: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Zabrania się sprzedaży, podawania i spożywania napojów alkoholowych na terenie szkół oraz innych zakładów i placówek oświatowo-wychowawczych, opiekuńczych.</a:t>
            </a:r>
          </a:p>
          <a:p>
            <a:pPr algn="just"/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Zabrania się palenia wyrobów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tytoniowych/elektronicznych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terenie jednostek organizacyjnych systemu oświaty, o których mowa w przepisach o systemie oświaty.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347729" y="206062"/>
            <a:ext cx="3554569" cy="146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PRZEIWDZIAŁAMY UZALEŻNIENIU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791200" y="0"/>
            <a:ext cx="6096000" cy="24283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Art. 5 ust. 2</a:t>
            </a:r>
          </a:p>
          <a:p>
            <a:pPr algn="just">
              <a:lnSpc>
                <a:spcPct val="115000"/>
              </a:lnSpc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Ustawa o z dnia 29 lipca 2005 r. o  przeciwdziałaniu narkomanii</a:t>
            </a:r>
          </a:p>
          <a:p>
            <a:pPr algn="r">
              <a:lnSpc>
                <a:spcPct val="115000"/>
              </a:lnSpc>
            </a:pPr>
            <a:r>
              <a:rPr lang="pl-PL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Art. 5 ust. 2; art. 14 ust. 1</a:t>
            </a:r>
          </a:p>
          <a:p>
            <a:pPr algn="just">
              <a:lnSpc>
                <a:spcPct val="115000"/>
              </a:lnSpc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Ustawa z dnia 26 października  1982 r. o wychowaniu</a:t>
            </a:r>
            <a:b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w trzeźwości i przeciwdziałaniu alkoholizmowi</a:t>
            </a:r>
          </a:p>
          <a:p>
            <a:pPr algn="r">
              <a:lnSpc>
                <a:spcPct val="115000"/>
              </a:lnSpc>
            </a:pPr>
            <a:r>
              <a:rPr lang="pl-PL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Art. 5 ust. 1 pkt 2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dnia 9 listopada 1995 r. o ochronie zdrowia przed następstwami używania tytoniu i wyrobów tytoniowych</a:t>
            </a:r>
            <a:endParaRPr lang="pl-PL" sz="1600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5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Szkoły i placówki systemu oświaty </a:t>
            </a: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prowadzą działalność wychowawczą, edukacyjną, informacyjną i zapobiegawczą wśród dzieci i młodzieży zagrożonych uzależnieniem,                         w szczególności: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systematyczne rozpoznawanie i diagnozowanie zagrożeń związanych  z uzależnieniem,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informowanie uczniów, nauczycieli, rodziców o skutkach zagrożeń,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współpracują z rodzicami w tym obszarze,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prowadzą poradnictwo w zakresie zapobiegania uzależnieniom.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06062" y="0"/>
            <a:ext cx="3670479" cy="1674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UZALEŻNIENIU 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842715" y="160657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1; § 2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i Sportu </a:t>
            </a:r>
            <a:b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dnia 31 stycznia 2003 r. w sprawie szczegółowych form działalności wychowawczej i zapobiegawczej wśród dzieci i młodzieży zagrożonych uzależnieniem</a:t>
            </a:r>
            <a:endParaRPr lang="pl-PL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2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System oświaty zapewnia:</a:t>
            </a:r>
          </a:p>
          <a:p>
            <a:pPr marL="273050" indent="-1905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możliwość pobierania nauki we wszystkich typach szkół przez dzieci i młodzież niepełnosprawną i niedostosowaną społecznie, zgodnie z indywidualnymi potrzebami                     i możliwościami,</a:t>
            </a:r>
          </a:p>
          <a:p>
            <a:pPr marL="273050" indent="-1905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opiekę uczniom pozostającym w trudnej sytuacji materialnej,</a:t>
            </a:r>
          </a:p>
          <a:p>
            <a:pPr marL="273050" indent="-1905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zmniejszenie różnic w dostępie do edukacji, umożliwienie pokonywania barier dostępu do edukacji wynikających z trudnej sytuacji materialnej ucznia poprzez pomoc materialną                   o charakterze socjalnym i motywacyjnym.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218941" y="90152"/>
            <a:ext cx="3606084" cy="1622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WYKLUCZENIU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533622" y="411237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 pkt 5, 12; Art. 90 b ust. 2; Art. 90 c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Ustawa o systemie oświaty</a:t>
            </a:r>
            <a:endParaRPr lang="pl-PL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569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 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pl-PL" sz="1800" dirty="0">
              <a:solidFill>
                <a:srgbClr val="FF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Ustawa o systemie oświaty  (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t.j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. Dz. U. z 2004 r. Nr 256, poz. 2573 ze zm.)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Ustawa  z dnia 26 stycznia 1982 r. Karta Nauczyciela (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t.j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. Dz. U. z 2006 r.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Nr 97, poz. 674 ze zm.) </a:t>
            </a:r>
            <a:endParaRPr lang="pl-PL" b="1" dirty="0">
              <a:solidFill>
                <a:srgbClr val="FF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Ustawa z 26 czerwca 1997 r. Kodeks pracy (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Dz. U. z 1998 r. 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Nr 21, poz. 94 ze zm.) </a:t>
            </a:r>
            <a:endParaRPr lang="pl-PL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Ustawa z dnia 20 czerwca 1997 r. Prawo o ruchu drogowym 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t.j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nn-NO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Dz.U. 2005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r.</a:t>
            </a:r>
            <a:r>
              <a:rPr lang="nn-NO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nr 108 poz. 908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ze zm.)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Ustawa z dnia 29 lipca 2005 r. o przeciwdziałaniu przemocy w rodzinie 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(Dz. U. z 2005 r. Nr 180, poz. 1493 ze zm.)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32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395295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JAKI SPOSÓB SZKOŁA DBA O BEZPIECZEŃSTWO UCZNIÓW W SZKOLE?</a:t>
            </a:r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97280" y="1755900"/>
            <a:ext cx="4937760" cy="736282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DBAMY O BEZPIECZNE OTOCZENIE UCZNIA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8187" y="2492182"/>
            <a:ext cx="5367912" cy="396669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dbamy o bezpieczny wypoczynek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zapewniamy bezpieczną drogę do szkoły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stosujemy bhp i higienę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udzielamy pierwszej pomocy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agresji i przemocy</a:t>
            </a:r>
          </a:p>
          <a:p>
            <a:pPr>
              <a:lnSpc>
                <a:spcPct val="100000"/>
              </a:lnSpc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reagujemy w sytuacjach  nadzwyczajnych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DBAMY O BEZPIECZNE ZACHOWANIA UCZNIA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17919" y="2582334"/>
            <a:ext cx="5334429" cy="370255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</a:t>
            </a:r>
            <a:r>
              <a:rPr lang="pl-PL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wykluczeniu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przeciwdziałamy uzależnieniu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promujemy bezpieczeństwo w sieci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dbamy o klimat szkoły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rozwiązujemy sytuacje konfliktowe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promujemy zdrowy styl życia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21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pl-PL" b="1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</a:b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Ustawa z dnia 19 września o przeciwdziałaniu narkomanii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t.j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Dz.U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z 2012 r., poz. 124)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Ustawa z dnia 29 listopada 1996 r. o ochronie zdrowia przed następstwami używania tytoniu i wyrobów tytoniowych (Dz. U. z 1996 r. Nr 10, poz. 55 ze zm.)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Ustawa z dnia 26 października 1982 r. o wychowaniu w trzeźwości 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przeciwdziałaniu alkoholizmowi (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t.j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Dz. U. z 2012 r., poz. 1356)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Ustawa z dnia 25 sierpnia 2006 r. o bezpieczeństwie żywności i żywienia </a:t>
            </a:r>
            <a:b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t.j</a:t>
            </a: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Dz. U. z 2010 r. Nr 136, poz. 914)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470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7793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Rozporządzenie Ministra Edukacji Narodowej i Sportu z dnia 31 grudnia 2002 r. w sprawie bezpieczeństwa i higieny  w publicznych i niepublicznych szkołach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i placówkach (Dz. U. z 2003 r. Nr 6, poz. 69 ze zm.) </a:t>
            </a:r>
            <a:endParaRPr lang="pl-PL" b="1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Rozporządzenie Ministra Edukacji Narodowej z dnia 21 maja 2001 r. w sprawie ramowych statutów publicznego przedszkola oraz publicznych szkół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(Dz. U. z 2002 r. Nr 61, poz. 624 ze zm.) </a:t>
            </a:r>
            <a:endParaRPr lang="pl-PL" b="1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Rozporządzenie Ministra Pracy i Polityki Socjalnej z dnia 26 września 1997 r.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w sprawie ogólnych przepisów bezpieczeństwa i higieny pracy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(</a:t>
            </a:r>
            <a:r>
              <a:rPr lang="pl-PL" dirty="0" err="1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t.j</a:t>
            </a: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. Dz. U. z 2003 r. Nr 169, poz. 1650)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Rozporządzenie Ministra Edukacji Narodowej z dnia 21 stycznia 1997 r.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w sprawie warunków, jakie muszą spełniać organizatorzy wypoczynku dla dzieci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i młodzieży szkolnej, a także zasad jego organizowania i nadzorowania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(Dz. U. z 1997 r. Nr 12,poz. 67 ze zm.) </a:t>
            </a:r>
            <a:endParaRPr lang="pl-PL" b="1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0285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Rozporządzenie Ministra Edukacji Narodowej i Sportu z dnia 8 listopada 2001 r. w sprawie warunków i sposobu organizowania przez publiczne przedszkola, szkoły i placówki krajoznawstwa i turystyki (Dz. U. Nr 135, poz. 1516)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Rozporządzenie Ministra Edukacji Narodowej i Sportu z dnia 31 stycznia 2003 r. w sprawie szczegółowych form działalności wychowawczej i zapobiegawczej wśród dzieci i młodzieży zagrożonych uzależnieniem (Dz. U. z 2003 r.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Nr 26, poz. 225)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Rozporządzenie Ministra Edukacji Narodowej z dnia 27 sierpnia 2012 r.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sprawie podstawy programowej wychowania przedszkolnego i kształcenia ogólnego w  poszczególnych typach szkół (Dz. U. z 2012 r., poz. 977)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1555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Rozporządzenie Rady Ministrów z dnia 13 września 2011 r.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sprawie procedury „Niebieskie Karty” oraz wzorów formularzy „Niebieska Karta” (Dz. U. z 2011 r. Nr 209, poz. 1245)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Rozporządzenie Ministra Edukacji Narodowej z dnia 17 listopada 2010 r.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sprawie zasad udzielania i organizacji pomocy psychologiczno-pedagogicznej w publicznych przedszkolach, szkołach i placówkach (Dz. U. z  2010 r.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 228, poz. 1487)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8592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8649" y="295313"/>
            <a:ext cx="10058400" cy="3566160"/>
          </a:xfrm>
        </p:spPr>
        <p:txBody>
          <a:bodyPr>
            <a:normAutofit/>
          </a:bodyPr>
          <a:lstStyle/>
          <a:p>
            <a:pPr algn="r"/>
            <a:r>
              <a:rPr lang="pl-PL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</a:t>
            </a:r>
            <a:endParaRPr lang="pl-PL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>
                <a:solidFill>
                  <a:srgbClr val="002060"/>
                </a:solidFill>
              </a:rPr>
              <a:t>DYREKTOR I NAUCZYCIELE SZKOŁY PODSTAWOWEJ W GAŁKOWIE DUŻYM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7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40455" y="1845734"/>
            <a:ext cx="10841437" cy="419445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System oświaty zapewnia: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utrzymywanie bezpiecznych i higienicznych warunków nauki, wychowania i opieki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upowszechnianie wśród dzieci i młodzieży wiedzy o bezpieczeństwie </a:t>
            </a:r>
            <a:b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oraz kształtowanie właściwych postaw wobec zagrożeń i sytuacji nadzwyczajnych.</a:t>
            </a:r>
          </a:p>
          <a:p>
            <a:pPr algn="just">
              <a:spcAft>
                <a:spcPts val="0"/>
              </a:spcAft>
            </a:pP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lub placówki jest kierownikiem zakładu pracy w rozumieniu Kodeksu pracy, wykonuje zadania związane z zapewnieniem bezpieczeństwa uczniom </a:t>
            </a:r>
            <a:b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nauczycielom w czasie zajęć organizowanych przez szkołę lub placówkę.</a:t>
            </a:r>
          </a:p>
          <a:p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553792" y="154547"/>
            <a:ext cx="2163650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STOSUJEMY BHP I HIGIENĘ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909335" y="43048"/>
            <a:ext cx="2950551" cy="16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REAGUJEMY W SYTUACJACH NADZWYCZAJNYCH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78216" y="205378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 pkt 10, 16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Art. 39 ust. 1 pkt  5 a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					   Ustawa o systemie oświaty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2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Pracodawca ponosi odpowiedzialność za stan bezpieczeństwa i higieny pracy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 zakładzie pracy.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Pracodawca jest obowiązany chronić zdrowie i życie pracowników.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Pracodawca oraz osoba kierująca pracownikami są obowiązani znać, w zakresie niezbędnym do wykonywania ciążących na nich obowiązków, przepisy o ochronie pracy,  w tym przepisy oraz zasady bezpieczeństwa i higieny pracy.</a:t>
            </a:r>
          </a:p>
          <a:p>
            <a:pPr marL="285750" indent="-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Pracodawca jest obowiązany przekazywać  o zagrożeniach w zakładzie pracy, działaniach ochronnych i zapobiegawczych oraz pracownikach  wyznaczonych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udzielania pierwszej pomocy i wykonywania działań w zakresie zwalczania pożarów i ewakuacji pracowników.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468191" y="106508"/>
            <a:ext cx="2627290" cy="1558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STOSUJEMY BHP I HIGIENĘ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059680" y="358213"/>
            <a:ext cx="6096000" cy="11257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Art. 207; 207(1)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					   Ustawa Kodeks pracy</a:t>
            </a:r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5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fontAlgn="base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Nauczyciel obowiązany jest:</a:t>
            </a:r>
          </a:p>
          <a:p>
            <a:pPr marL="0" lvl="0" indent="0" algn="just" eaLnBrk="0" fontAlgn="base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endParaRPr lang="pl-P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rzetelnie 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realizować zadania związane z powierzonym mu  stanowiskiem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oraz podstawowymi funkcjami szkoły: dydaktyczną, wychowawczą i opiekuńczą,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 tym zadania związane z zapewnieniem bezpieczeństwa uczniom w czasie zajęć organizowanych przez szkołę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390918" y="218941"/>
            <a:ext cx="2665927" cy="1506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STOSUJEMY BHP I HIGIENĘ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417713" y="628414"/>
            <a:ext cx="6096000" cy="7256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6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Ustawa Karta Nauczyciela</a:t>
            </a:r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73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4552" y="2116190"/>
            <a:ext cx="10058400" cy="4023360"/>
          </a:xfrm>
        </p:spPr>
        <p:txBody>
          <a:bodyPr/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Dyrektor 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zapewnia bezpieczne i higieniczne warunki pobytu w szkole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lub placówce, a także bezpieczne i higieniczne warunki uczestnictwa w zajęciach organizowanych przez szkołę lub placówkę poza obiektami należącymi do tych jednostek.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Dyrektor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co najmniej raz w roku, dokonuje kontroli zapewnienia bezpiecznych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i higienicznych warunków korzystania z obiektów należących do szkoły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oraz określa kierunki ich poprawy.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 kontroli sporządza się protokół, który podpisują osoby biorące w niej udział. Kopię protokołu dyrektor przekazuje organowi prowadzącemu.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004552" y="231820"/>
            <a:ext cx="2743200" cy="1442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STOSUJEMY BHP I HIGIENĘ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855594" y="30727"/>
            <a:ext cx="60960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2; § 3.1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Rozporządzenie Ministra Edukacji Narodowej </a:t>
            </a:r>
            <a:b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Sportu z dnia 31 grudnia 2002 r. w sprawie bezpieczeństwa i higieny w publicznych </a:t>
            </a:r>
            <a:b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niepublicznych szkołach i placówkach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Dyrektor szkoły 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zapewnia bezpieczeństwo na terenie wokół szkoły i placówki.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W pomieszczeniach zapewnia się właściwe oświetlenie, wentylację i ogrzewanie, ciepłą              i zimną wodę oraz środki higieny osobistej.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Wyposażenie szkoły posiada odpowiednie atesty lub certyfikaty.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Prowadzenie zajęć odbywa się pod nadzorem upoważnionych do tego osób.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Przerwy w zajęciach uczniowie spędzają pod nadzorem nauczyciela.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Plan zajęć </a:t>
            </a:r>
            <a:r>
              <a:rPr lang="pl-PL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dydaktyczno</a:t>
            </a: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– wychowawczych powinien uwzględniać potrzebę równomiernego obciążenia zajęciami w poszczególnych dniach tygodnia.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Plany ewakuacji umieszcza się w widocznym miejscu, drogi ewakuacyjne oznacza </a:t>
            </a:r>
            <a:b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się w sposób wyraźny i trwały.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352282" y="115910"/>
            <a:ext cx="2820473" cy="15841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STOSUJEMY BHP I HIGIENĘ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804079" y="115910"/>
            <a:ext cx="60960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§4; § 5;§ 8.1; § 9; § 14.1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Rozporządzenie Ministra Edukacji Narodowej </a:t>
            </a:r>
            <a:b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Sportu z dnia 31 grudnia 2002 r. w sprawie bezpieczeństwa i higieny w publicznych </a:t>
            </a:r>
            <a:b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niepublicznych szkołach i placówkach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1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W czasie zawodów sportowych organizowanych przez szkołę lub placówkę uczniowie pozostają pod opieką osób do tego upoważnionych.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Stopień trudności i intensywności ćwiczeń dostosowuje się do aktualnej sprawności fizycznej i wydolności ćwiczących.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Urządzenia do ćwiczeń, których przemieszczenie może stanowić zagrożenie 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dla zdrowia ćwiczących, są mocowane na stałe.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Stan techniczny urządzeń i sprzętu sportowego jest sprawdzany przed każdymi zajęciami.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Dyrektor szkoły  prowadzi rejestr wypadków oraz omawia z pracownikami </a:t>
            </a:r>
            <a:b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ich przyczyny oraz ustala środki niezbędne do zapobieżenia im.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097280" y="103031"/>
            <a:ext cx="2766382" cy="1596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STOSUJEMY BHP I HIGIENĘ PRACY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649532" y="16285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 30; § 31; § 50; § 51</a:t>
            </a:r>
          </a:p>
          <a:p>
            <a:pPr algn="r"/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Rozporządzenie Ministra Edukacji Narodowej </a:t>
            </a:r>
            <a:b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Sportu z dnia 31 grudnia 2002 r. w sprawie bezpieczeństwa i higieny w publicznych </a:t>
            </a:r>
            <a:b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niepublicznych szkołach i placówkach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Organ prowadzący ma obowiązek zapewnić bezpłatny transport </a:t>
            </a:r>
            <a:br>
              <a:rPr lang="pl-PL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i opiekę w czasie przewozu, jeżeli droga dziecka z domu do szkoły przekracza ustawowe odległości.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Zasady poruszania się pieszych.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Zasady poruszania się kolumn pieszych.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Zasady poruszania się podczas rajdów rowerowych.</a:t>
            </a:r>
          </a:p>
          <a:p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927279" y="193183"/>
            <a:ext cx="2562896" cy="146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ZAPEWNIAMY BEZPIECZNĄ DROGĘ DO SZKOŁY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623774" y="142498"/>
            <a:ext cx="6096000" cy="15188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17 ust. 3, 3a, </a:t>
            </a:r>
          </a:p>
          <a:p>
            <a:pPr algn="r"/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Ustawa o systemie oświaty</a:t>
            </a:r>
          </a:p>
          <a:p>
            <a:pPr algn="r"/>
            <a:endParaRPr lang="pl-PL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 11. ust 1-3; art. 12 ust.1; art. 43 ust. 1-2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Ustawa Prawo o ruchu drogowym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671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1133</Words>
  <Application>Microsoft Office PowerPoint</Application>
  <PresentationFormat>Panoramiczny</PresentationFormat>
  <Paragraphs>178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Retrospekcja</vt:lpstr>
      <vt:lpstr> Bezpieczeństwo  dzieci i młodzieży w szkole </vt:lpstr>
      <vt:lpstr>W JAKI SPOSÓB SZKOŁA DBA O BEZPIECZEŃSTWO UCZNIÓW W SZKOLE?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PODSTAWY PRAWNE </vt:lpstr>
      <vt:lpstr> PODSTAWY PRAWNE </vt:lpstr>
      <vt:lpstr>PODSTAWY PRAWNE </vt:lpstr>
      <vt:lpstr>PODSTAWY PRAWNE </vt:lpstr>
      <vt:lpstr>PODSTAWY PRAWNE </vt:lpstr>
      <vt:lpstr>DZIĘKUJEMY ZA UWAGĘ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 dzieci i młodzieży w szkole</dc:title>
  <dc:creator>Ja</dc:creator>
  <cp:lastModifiedBy>Ja</cp:lastModifiedBy>
  <cp:revision>8</cp:revision>
  <dcterms:created xsi:type="dcterms:W3CDTF">2019-05-14T16:17:15Z</dcterms:created>
  <dcterms:modified xsi:type="dcterms:W3CDTF">2019-05-14T17:23:18Z</dcterms:modified>
</cp:coreProperties>
</file>